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56" r:id="rId5"/>
    <p:sldId id="260" r:id="rId6"/>
    <p:sldId id="257" r:id="rId7"/>
    <p:sldId id="259" r:id="rId8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A3BC"/>
    <a:srgbClr val="DFC9EF"/>
    <a:srgbClr val="B0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C1F65A-E0C2-418D-B14C-F6E3E85D4BF7}" v="26" dt="2022-05-10T08:57:10.8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53" autoAdjust="0"/>
    <p:restoredTop sz="94660"/>
  </p:normalViewPr>
  <p:slideViewPr>
    <p:cSldViewPr snapToGrid="0">
      <p:cViewPr>
        <p:scale>
          <a:sx n="168" d="100"/>
          <a:sy n="168" d="100"/>
        </p:scale>
        <p:origin x="1072" y="-1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VAIN Ingrid" userId="8c775cd0-a46a-41e8-874d-57ca616c53e6" providerId="ADAL" clId="{0597C455-D13F-40EA-9885-D36FF3074877}"/>
    <pc:docChg chg="modSld">
      <pc:chgData name="CHAVAIN Ingrid" userId="8c775cd0-a46a-41e8-874d-57ca616c53e6" providerId="ADAL" clId="{0597C455-D13F-40EA-9885-D36FF3074877}" dt="2022-05-10T08:58:22.364" v="3" actId="20577"/>
      <pc:docMkLst>
        <pc:docMk/>
      </pc:docMkLst>
      <pc:sldChg chg="modSp mod">
        <pc:chgData name="CHAVAIN Ingrid" userId="8c775cd0-a46a-41e8-874d-57ca616c53e6" providerId="ADAL" clId="{0597C455-D13F-40EA-9885-D36FF3074877}" dt="2022-05-10T08:58:17.760" v="1" actId="20577"/>
        <pc:sldMkLst>
          <pc:docMk/>
          <pc:sldMk cId="3456175323" sldId="257"/>
        </pc:sldMkLst>
        <pc:graphicFrameChg chg="modGraphic">
          <ac:chgData name="CHAVAIN Ingrid" userId="8c775cd0-a46a-41e8-874d-57ca616c53e6" providerId="ADAL" clId="{0597C455-D13F-40EA-9885-D36FF3074877}" dt="2022-05-10T08:58:17.760" v="1" actId="20577"/>
          <ac:graphicFrameMkLst>
            <pc:docMk/>
            <pc:sldMk cId="3456175323" sldId="257"/>
            <ac:graphicFrameMk id="5" creationId="{00000000-0000-0000-0000-000000000000}"/>
          </ac:graphicFrameMkLst>
        </pc:graphicFrameChg>
      </pc:sldChg>
      <pc:sldChg chg="modSp mod">
        <pc:chgData name="CHAVAIN Ingrid" userId="8c775cd0-a46a-41e8-874d-57ca616c53e6" providerId="ADAL" clId="{0597C455-D13F-40EA-9885-D36FF3074877}" dt="2022-05-10T08:58:22.364" v="3" actId="20577"/>
        <pc:sldMkLst>
          <pc:docMk/>
          <pc:sldMk cId="3616415190" sldId="259"/>
        </pc:sldMkLst>
        <pc:graphicFrameChg chg="modGraphic">
          <ac:chgData name="CHAVAIN Ingrid" userId="8c775cd0-a46a-41e8-874d-57ca616c53e6" providerId="ADAL" clId="{0597C455-D13F-40EA-9885-D36FF3074877}" dt="2022-05-10T08:58:22.364" v="3" actId="20577"/>
          <ac:graphicFrameMkLst>
            <pc:docMk/>
            <pc:sldMk cId="3616415190" sldId="259"/>
            <ac:graphicFrameMk id="5" creationId="{00000000-0000-0000-0000-000000000000}"/>
          </ac:graphicFrameMkLst>
        </pc:graphicFrameChg>
      </pc:sldChg>
    </pc:docChg>
  </pc:docChgLst>
  <pc:docChgLst>
    <pc:chgData name="CHAVAIN Ingrid" userId="S::i.chavain@satelec.fayat.com::8c775cd0-a46a-41e8-874d-57ca616c53e6" providerId="AD" clId="Web-{52C1F65A-E0C2-418D-B14C-F6E3E85D4BF7}"/>
    <pc:docChg chg="modSld">
      <pc:chgData name="CHAVAIN Ingrid" userId="S::i.chavain@satelec.fayat.com::8c775cd0-a46a-41e8-874d-57ca616c53e6" providerId="AD" clId="Web-{52C1F65A-E0C2-418D-B14C-F6E3E85D4BF7}" dt="2022-05-10T08:57:10.817" v="21"/>
      <pc:docMkLst>
        <pc:docMk/>
      </pc:docMkLst>
      <pc:sldChg chg="addSp delSp modSp">
        <pc:chgData name="CHAVAIN Ingrid" userId="S::i.chavain@satelec.fayat.com::8c775cd0-a46a-41e8-874d-57ca616c53e6" providerId="AD" clId="Web-{52C1F65A-E0C2-418D-B14C-F6E3E85D4BF7}" dt="2022-05-10T08:56:43.473" v="11"/>
        <pc:sldMkLst>
          <pc:docMk/>
          <pc:sldMk cId="3313084662" sldId="256"/>
        </pc:sldMkLst>
        <pc:graphicFrameChg chg="add del mod modGraphic">
          <ac:chgData name="CHAVAIN Ingrid" userId="S::i.chavain@satelec.fayat.com::8c775cd0-a46a-41e8-874d-57ca616c53e6" providerId="AD" clId="Web-{52C1F65A-E0C2-418D-B14C-F6E3E85D4BF7}" dt="2022-05-10T08:56:43.473" v="11"/>
          <ac:graphicFrameMkLst>
            <pc:docMk/>
            <pc:sldMk cId="3313084662" sldId="256"/>
            <ac:graphicFrameMk id="7" creationId="{00000000-0000-0000-0000-000000000000}"/>
          </ac:graphicFrameMkLst>
        </pc:graphicFrameChg>
      </pc:sldChg>
      <pc:sldChg chg="addSp delSp">
        <pc:chgData name="CHAVAIN Ingrid" userId="S::i.chavain@satelec.fayat.com::8c775cd0-a46a-41e8-874d-57ca616c53e6" providerId="AD" clId="Web-{52C1F65A-E0C2-418D-B14C-F6E3E85D4BF7}" dt="2022-05-10T08:57:10.817" v="21"/>
        <pc:sldMkLst>
          <pc:docMk/>
          <pc:sldMk cId="3456175323" sldId="257"/>
        </pc:sldMkLst>
        <pc:graphicFrameChg chg="add del">
          <ac:chgData name="CHAVAIN Ingrid" userId="S::i.chavain@satelec.fayat.com::8c775cd0-a46a-41e8-874d-57ca616c53e6" providerId="AD" clId="Web-{52C1F65A-E0C2-418D-B14C-F6E3E85D4BF7}" dt="2022-05-10T08:57:10.817" v="21"/>
          <ac:graphicFrameMkLst>
            <pc:docMk/>
            <pc:sldMk cId="3456175323" sldId="257"/>
            <ac:graphicFrameMk id="5" creationId="{00000000-0000-0000-0000-000000000000}"/>
          </ac:graphicFrameMkLst>
        </pc:graphicFrameChg>
      </pc:sldChg>
      <pc:sldChg chg="modSp">
        <pc:chgData name="CHAVAIN Ingrid" userId="S::i.chavain@satelec.fayat.com::8c775cd0-a46a-41e8-874d-57ca616c53e6" providerId="AD" clId="Web-{52C1F65A-E0C2-418D-B14C-F6E3E85D4BF7}" dt="2022-05-10T08:57:00.317" v="19"/>
        <pc:sldMkLst>
          <pc:docMk/>
          <pc:sldMk cId="3043713179" sldId="260"/>
        </pc:sldMkLst>
        <pc:graphicFrameChg chg="mod modGraphic">
          <ac:chgData name="CHAVAIN Ingrid" userId="S::i.chavain@satelec.fayat.com::8c775cd0-a46a-41e8-874d-57ca616c53e6" providerId="AD" clId="Web-{52C1F65A-E0C2-418D-B14C-F6E3E85D4BF7}" dt="2022-05-10T08:57:00.317" v="19"/>
          <ac:graphicFrameMkLst>
            <pc:docMk/>
            <pc:sldMk cId="3043713179" sldId="260"/>
            <ac:graphicFrameMk id="5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C4083-1AA2-49A5-B259-A641643CDCE1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A803A-5DC5-4B21-8C20-7812FBB5B1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925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A803A-5DC5-4B21-8C20-7812FBB5B18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75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11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48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74668"/>
              </p:ext>
            </p:extLst>
          </p:nvPr>
        </p:nvGraphicFramePr>
        <p:xfrm>
          <a:off x="180311" y="701119"/>
          <a:ext cx="6508348" cy="1068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7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52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1845">
                <a:tc gridSpan="2"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PILOTAGE DU PROCESSUS</a:t>
                      </a:r>
                    </a:p>
                  </a:txBody>
                  <a:tcPr marL="91441" marR="91441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PROCESSUS</a:t>
                      </a:r>
                      <a:r>
                        <a:rPr lang="fr-FR" sz="1300" baseline="0" dirty="0"/>
                        <a:t> EN INTERACTION FORTE</a:t>
                      </a:r>
                      <a:endParaRPr lang="fr-FR" sz="1300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124">
                <a:tc>
                  <a:txBody>
                    <a:bodyPr/>
                    <a:lstStyle/>
                    <a:p>
                      <a:r>
                        <a:rPr lang="fr-FR" sz="900" dirty="0"/>
                        <a:t>Pilote(s):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Directeur Achats </a:t>
                      </a:r>
                    </a:p>
                  </a:txBody>
                  <a:tcPr marL="91441" marR="91441"/>
                </a:tc>
                <a:tc rowSpan="2">
                  <a:txBody>
                    <a:bodyPr/>
                    <a:lstStyle/>
                    <a:p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Stratégie et Gouvernance / QSE / Réalisation / Ressources Humaines/Administratif et Financier / Technique &amp; outillage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705">
                <a:tc>
                  <a:txBody>
                    <a:bodyPr/>
                    <a:lstStyle/>
                    <a:p>
                      <a:r>
                        <a:rPr lang="fr-FR" sz="900" dirty="0"/>
                        <a:t>Co-pilote(s):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/>
                        <a:t>Acheteurs</a:t>
                      </a:r>
                      <a:endParaRPr lang="fr-FR" sz="9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479369"/>
              </p:ext>
            </p:extLst>
          </p:nvPr>
        </p:nvGraphicFramePr>
        <p:xfrm>
          <a:off x="200980" y="1826573"/>
          <a:ext cx="6500061" cy="2115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011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ACTIVITES</a:t>
                      </a:r>
                      <a:r>
                        <a:rPr lang="fr-FR" sz="1300" baseline="0" dirty="0"/>
                        <a:t> DU PROCESSUS</a:t>
                      </a:r>
                      <a:endParaRPr lang="fr-FR" sz="13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FINALITE</a:t>
                      </a:r>
                      <a:r>
                        <a:rPr lang="fr-FR" sz="1300" baseline="0" dirty="0"/>
                        <a:t> DU PROCESSUS</a:t>
                      </a:r>
                      <a:endParaRPr lang="fr-FR" sz="1300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7419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Définir le processus des achats permettant la couverture de 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Achats projet y compris sous-traitance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Achats famille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Approvisionnement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Gestion des outils de la fonction achats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Achats hors production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Gestion d’un panel fournisseurs/ sous-traitants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Reporting</a:t>
                      </a: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lié à la fonction achats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Interface CSP achats/DG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Mesure et pilotage de la performance (BFA, performance achats projet …)</a:t>
                      </a:r>
                      <a:endParaRPr lang="fr-F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8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Mettre à disposition un produit ou un service répondant aux exigences de parties intéressées (internes et externes) en se confrontant à la politique achat de la division.</a:t>
                      </a:r>
                    </a:p>
                    <a:p>
                      <a:pPr marL="0" indent="0" algn="l" defTabSz="685771" rtl="0" eaLnBrk="1" latinLnBrk="0" hangingPunct="1">
                        <a:buFont typeface="Arial" panose="020B0604020202020204" pitchFamily="34" charset="0"/>
                        <a:buNone/>
                        <a:defRPr/>
                      </a:pPr>
                      <a:endParaRPr lang="fr-F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Gérer un panel de sous-traitants/ fournisseur fiable en mesure de répondre aux besoins de FES de manière pérenne.</a:t>
                      </a:r>
                    </a:p>
                    <a:p>
                      <a:pPr marL="0" marR="0" lvl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9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991832"/>
              </p:ext>
            </p:extLst>
          </p:nvPr>
        </p:nvGraphicFramePr>
        <p:xfrm>
          <a:off x="207170" y="7018500"/>
          <a:ext cx="6487679" cy="308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0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82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6158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OUTILS/ACTIONS</a:t>
                      </a:r>
                      <a:r>
                        <a:rPr lang="fr-FR" sz="1300" baseline="0" dirty="0"/>
                        <a:t> DE SUIVI</a:t>
                      </a:r>
                      <a:endParaRPr lang="fr-FR" sz="13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INDICATEURS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4682"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Couverture Achats Projets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Nombre participation réunion lancement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Temps laissé à la négo (chiffrage, étude,..)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Niveau moyen de % de </a:t>
                      </a:r>
                      <a:r>
                        <a:rPr lang="fr-FR" sz="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Buy</a:t>
                      </a:r>
                      <a:r>
                        <a:rPr lang="fr-FR" sz="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out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Nombre de panels sous-traitants formalisés 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1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Performance </a:t>
                      </a:r>
                    </a:p>
                    <a:p>
                      <a:pPr marL="90000" marR="0" lvl="0" indent="-9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i="0" noProof="0" dirty="0">
                          <a:latin typeface="+mn-lt"/>
                        </a:rPr>
                        <a:t>Perfo par affaire vs </a:t>
                      </a:r>
                      <a:r>
                        <a:rPr lang="fr-FR" sz="900" i="0" noProof="0" dirty="0" err="1">
                          <a:latin typeface="+mn-lt"/>
                        </a:rPr>
                        <a:t>Buyout</a:t>
                      </a:r>
                      <a:endParaRPr lang="fr-FR" sz="900" i="0" noProof="0" dirty="0">
                        <a:latin typeface="+mn-lt"/>
                      </a:endParaRPr>
                    </a:p>
                    <a:p>
                      <a:pPr marL="90000" marR="0" lvl="0" indent="-9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1" i="0" noProof="0" dirty="0">
                          <a:latin typeface="+mn-lt"/>
                        </a:rPr>
                        <a:t>Perfo par affaire vs budget</a:t>
                      </a:r>
                    </a:p>
                    <a:p>
                      <a:pPr marL="90000" marR="0" lvl="0" indent="-9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i="0" noProof="0" dirty="0">
                          <a:latin typeface="+mn-lt"/>
                        </a:rPr>
                        <a:t>Perfo par affaire vs objectif</a:t>
                      </a:r>
                    </a:p>
                    <a:p>
                      <a:pPr marL="90000" marR="0" lvl="0" indent="-90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1" i="0" noProof="0" dirty="0">
                          <a:latin typeface="+mn-lt"/>
                        </a:rPr>
                        <a:t>BFA</a:t>
                      </a:r>
                    </a:p>
                    <a:p>
                      <a:pPr marL="90000" indent="-90000" algn="l" rtl="0" eaLnBrk="1" latinLnBrk="0" hangingPunct="1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Taux et Montants BFA</a:t>
                      </a:r>
                    </a:p>
                    <a:p>
                      <a:pPr marL="90000" indent="-90000" algn="l" rtl="0" eaLnBrk="1" latinLnBrk="0" hangingPunct="1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Couverture des Achats inf. 5K€</a:t>
                      </a:r>
                    </a:p>
                    <a:p>
                      <a:pPr marL="90000" indent="-90000" algn="l" rtl="0" eaLnBrk="1" latinLnBrk="0" hangingPunct="1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i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0000" indent="-90000" algn="ctr" rtl="0" eaLnBrk="1" latinLnBrk="0" hangingPunct="1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1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Maturité Achats</a:t>
                      </a:r>
                    </a:p>
                    <a:p>
                      <a:pPr marL="90000" marR="0" lvl="0" indent="-900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Couverture Achats Projets</a:t>
                      </a:r>
                    </a:p>
                    <a:p>
                      <a:pPr marL="90000" indent="-90000" algn="l" defTabSz="685800" rtl="0" eaLnBrk="1" latinLnBrk="0" hangingPunct="1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Nombre participation réunion lancement</a:t>
                      </a:r>
                    </a:p>
                    <a:p>
                      <a:pPr marL="90000" indent="-90000" algn="l" defTabSz="685800" rtl="0" eaLnBrk="1" latinLnBrk="0" hangingPunct="1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Temps laissé à la négo (chiffrage, étude,..)</a:t>
                      </a:r>
                    </a:p>
                    <a:p>
                      <a:pPr marL="90000" indent="-90000" algn="l" defTabSz="685800" rtl="0" eaLnBrk="1" latinLnBrk="0" hangingPunct="1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Niveau moyen de % de </a:t>
                      </a:r>
                      <a:r>
                        <a:rPr lang="fr-FR" sz="900" i="0" kern="1200" noProof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Buyout</a:t>
                      </a:r>
                      <a:endParaRPr lang="fr-FR" sz="900" i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0000" marR="0" lvl="0" indent="-900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Nombre de panels sous-traitants formalisés </a:t>
                      </a:r>
                      <a:endParaRPr lang="fr-FR" sz="8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8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80613D6-1BE5-41D9-989D-3DE0524FE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388118"/>
              </p:ext>
            </p:extLst>
          </p:nvPr>
        </p:nvGraphicFramePr>
        <p:xfrm>
          <a:off x="200980" y="3941704"/>
          <a:ext cx="6500061" cy="2995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239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DONNÉES D’ENTRÉE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DONNÉES DE SORTIE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87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Performance </a:t>
                      </a:r>
                    </a:p>
                    <a:p>
                      <a:pPr marL="90000" marR="0" lvl="0" indent="-9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i="0" noProof="0" dirty="0">
                          <a:latin typeface="+mn-lt"/>
                        </a:rPr>
                        <a:t>Tableau</a:t>
                      </a:r>
                      <a:r>
                        <a:rPr lang="fr-FR" sz="900" i="0" baseline="0" noProof="0" dirty="0">
                          <a:latin typeface="+mn-lt"/>
                        </a:rPr>
                        <a:t> </a:t>
                      </a:r>
                      <a:r>
                        <a:rPr lang="fr-FR" sz="900" i="0" noProof="0" dirty="0">
                          <a:latin typeface="+mn-lt"/>
                        </a:rPr>
                        <a:t>De Bord Achats</a:t>
                      </a:r>
                    </a:p>
                    <a:p>
                      <a:pPr marL="90000" marR="0" lvl="0" indent="-9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1" i="0" noProof="0" dirty="0">
                          <a:latin typeface="+mn-lt"/>
                        </a:rPr>
                        <a:t>Tableau</a:t>
                      </a:r>
                      <a:r>
                        <a:rPr lang="fr-FR" sz="900" b="1" i="0" baseline="0" noProof="0" dirty="0">
                          <a:latin typeface="+mn-lt"/>
                        </a:rPr>
                        <a:t> </a:t>
                      </a:r>
                      <a:r>
                        <a:rPr lang="fr-FR" sz="900" b="1" i="0" noProof="0" dirty="0">
                          <a:latin typeface="+mn-lt"/>
                        </a:rPr>
                        <a:t>De Bord Achats</a:t>
                      </a:r>
                    </a:p>
                    <a:p>
                      <a:pPr marL="90000" marR="0" lvl="0" indent="-9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i="0" noProof="0" dirty="0">
                          <a:latin typeface="+mn-lt"/>
                        </a:rPr>
                        <a:t>Tableau</a:t>
                      </a:r>
                      <a:r>
                        <a:rPr lang="fr-FR" sz="900" i="0" baseline="0" noProof="0" dirty="0">
                          <a:latin typeface="+mn-lt"/>
                        </a:rPr>
                        <a:t> </a:t>
                      </a:r>
                      <a:r>
                        <a:rPr lang="fr-FR" sz="900" i="0" noProof="0" dirty="0">
                          <a:latin typeface="+mn-lt"/>
                        </a:rPr>
                        <a:t>De Bord Achats</a:t>
                      </a:r>
                      <a:endParaRPr lang="fr-FR" sz="9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1" i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BFA</a:t>
                      </a:r>
                    </a:p>
                    <a:p>
                      <a:pPr marL="90000" indent="-90000" algn="l" rtl="0" eaLnBrk="1" latinLnBrk="0" hangingPunct="1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Achats AGAPE + Projets</a:t>
                      </a:r>
                    </a:p>
                    <a:p>
                      <a:pPr marL="90000" indent="-90000" algn="l" rtl="0" eaLnBrk="1" latinLnBrk="0" hangingPunct="1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Respect des accords</a:t>
                      </a:r>
                      <a:r>
                        <a:rPr lang="fr-FR" sz="900" i="0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cadre</a:t>
                      </a:r>
                      <a:endParaRPr lang="fr-FR" sz="900" i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1" i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Maturité Achats</a:t>
                      </a:r>
                    </a:p>
                    <a:p>
                      <a:pPr marL="90000" marR="0" lvl="0" indent="-90000" algn="l" defTabSz="342946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i="0" noProof="0" dirty="0">
                          <a:latin typeface="+mn-lt"/>
                        </a:rPr>
                        <a:t>Achats AGAPE + Achats Projets</a:t>
                      </a:r>
                    </a:p>
                    <a:p>
                      <a:pPr marL="90000" indent="-90000" algn="l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i="0" noProof="0" dirty="0">
                          <a:latin typeface="+mn-lt"/>
                        </a:rPr>
                        <a:t>Achats Projets</a:t>
                      </a:r>
                    </a:p>
                    <a:p>
                      <a:pPr marL="90000" indent="-90000" algn="l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i="0" noProof="0" dirty="0">
                          <a:latin typeface="+mn-lt"/>
                        </a:rPr>
                        <a:t>Achats AGAPE / Achats Projets</a:t>
                      </a:r>
                    </a:p>
                    <a:p>
                      <a:pPr marL="90000" indent="-90000" algn="l" defTabSz="685800" rtl="0" eaLnBrk="1" latinLnBrk="0" hangingPunct="1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Achats Projets</a:t>
                      </a:r>
                    </a:p>
                    <a:p>
                      <a:pPr marL="90000" indent="-90000" algn="l" defTabSz="685800" rtl="0" eaLnBrk="1" latinLnBrk="0" hangingPunct="1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i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Panel ST </a:t>
                      </a:r>
                      <a:r>
                        <a:rPr lang="fr-FR" sz="900" i="0" kern="1200" noProof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excel</a:t>
                      </a:r>
                      <a:endParaRPr lang="fr-FR" sz="900" i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commande, le contrat, la livraison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prestation, le suivi de la commande, notation fournisseur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évaluation fournisseur,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sole du dysfonctionnement, réception usine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contrôle, actions préventives/correctives</a:t>
                      </a:r>
                    </a:p>
                    <a:p>
                      <a:pPr marL="0" marR="0" lvl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900" strike="sng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041512"/>
              </p:ext>
            </p:extLst>
          </p:nvPr>
        </p:nvGraphicFramePr>
        <p:xfrm>
          <a:off x="175260" y="1523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7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0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450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ACHATS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AGP-PROC-02-A</a:t>
                      </a: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08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071752"/>
              </p:ext>
            </p:extLst>
          </p:nvPr>
        </p:nvGraphicFramePr>
        <p:xfrm>
          <a:off x="175260" y="1523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4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ACHATS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AGP-PROC-02-A</a:t>
                      </a:r>
                      <a:endParaRPr lang="fr-FR" sz="900" dirty="0"/>
                    </a:p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D76CF1B-F91F-4590-A3B0-7F08C7376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350655"/>
              </p:ext>
            </p:extLst>
          </p:nvPr>
        </p:nvGraphicFramePr>
        <p:xfrm>
          <a:off x="175260" y="1073425"/>
          <a:ext cx="6172677" cy="5398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2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26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7049"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POSITIF</a:t>
                      </a:r>
                    </a:p>
                    <a:p>
                      <a:pPr algn="ctr"/>
                      <a:r>
                        <a:rPr lang="fr-FR" sz="1300" dirty="0"/>
                        <a:t>(pour</a:t>
                      </a:r>
                      <a:r>
                        <a:rPr lang="fr-FR" sz="1300" baseline="0" dirty="0"/>
                        <a:t> atteindre l’objectif)</a:t>
                      </a:r>
                      <a:endParaRPr lang="fr-FR" sz="1300" dirty="0"/>
                    </a:p>
                  </a:txBody>
                  <a:tcPr marL="91441" marR="9144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NEGATIF</a:t>
                      </a:r>
                    </a:p>
                    <a:p>
                      <a:pPr algn="ctr"/>
                      <a:r>
                        <a:rPr lang="fr-FR" sz="1300" dirty="0"/>
                        <a:t>(pour atteindre l’objectif)</a:t>
                      </a:r>
                    </a:p>
                  </a:txBody>
                  <a:tcPr marL="91441" marR="9144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36"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endParaRPr lang="fr-FR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3686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IN</a:t>
                      </a:r>
                      <a:r>
                        <a:rPr lang="fr-FR" sz="1200" baseline="0" dirty="0"/>
                        <a:t>TERNE</a:t>
                      </a: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u="sng" dirty="0"/>
                        <a:t>FORCES</a:t>
                      </a:r>
                    </a:p>
                    <a:p>
                      <a:r>
                        <a:rPr lang="fr-FR" sz="800" dirty="0"/>
                        <a:t>- </a:t>
                      </a:r>
                      <a:r>
                        <a:rPr lang="fr-FR" sz="900" dirty="0"/>
                        <a:t>Intégration des Achats dans les projets.</a:t>
                      </a:r>
                    </a:p>
                    <a:p>
                      <a:pPr marL="0" indent="0"/>
                      <a:r>
                        <a:rPr lang="fr-FR" sz="900" dirty="0"/>
                        <a:t>- Réseau Achats AGAPE</a:t>
                      </a:r>
                    </a:p>
                    <a:p>
                      <a:pPr marL="69056" indent="-69056"/>
                      <a:r>
                        <a:rPr lang="fr-FR" sz="900" dirty="0"/>
                        <a:t>- Outils harmonisés (TDB Achats, portail, E-attestations…)</a:t>
                      </a:r>
                    </a:p>
                    <a:p>
                      <a:r>
                        <a:rPr lang="fr-FR" sz="900" dirty="0"/>
                        <a:t>- Globalisation des Achats Inter Entreprise</a:t>
                      </a:r>
                    </a:p>
                    <a:p>
                      <a:pPr marL="69056" indent="-69056">
                        <a:buFontTx/>
                        <a:buChar char="-"/>
                      </a:pPr>
                      <a:r>
                        <a:rPr lang="fr-FR" altLang="fr-FR" sz="900" dirty="0"/>
                        <a:t>Implication des Achats sur la Sous </a:t>
                      </a:r>
                      <a:r>
                        <a:rPr lang="fr-FR" altLang="fr-FR" sz="900" dirty="0" err="1"/>
                        <a:t>Traitance</a:t>
                      </a:r>
                      <a:endParaRPr lang="fr-FR" altLang="fr-FR" sz="900" dirty="0"/>
                    </a:p>
                    <a:p>
                      <a:pPr marL="69056" indent="-69056">
                        <a:buFontTx/>
                        <a:buChar char="-"/>
                      </a:pPr>
                      <a:r>
                        <a:rPr lang="fr-FR" altLang="fr-FR" sz="900" dirty="0"/>
                        <a:t>Proximité avec les approvisionneurs en entreprise</a:t>
                      </a:r>
                    </a:p>
                    <a:p>
                      <a:pPr marL="69056" indent="-69056">
                        <a:buFontTx/>
                        <a:buChar char="-"/>
                      </a:pPr>
                      <a:r>
                        <a:rPr lang="fr-FR" sz="900" dirty="0"/>
                        <a:t>Uniformité des processus Achats entre entreprises</a:t>
                      </a:r>
                    </a:p>
                    <a:p>
                      <a:pPr marL="69056" indent="-69056">
                        <a:buFontTx/>
                        <a:buChar char="-"/>
                      </a:pPr>
                      <a:r>
                        <a:rPr lang="fr-FR" sz="900" dirty="0" err="1"/>
                        <a:t>Reporting</a:t>
                      </a:r>
                      <a:r>
                        <a:rPr lang="fr-FR" sz="900" dirty="0"/>
                        <a:t> Achat (Budget,…)</a:t>
                      </a:r>
                    </a:p>
                    <a:p>
                      <a:pPr marL="69056" indent="-69056">
                        <a:buFontTx/>
                        <a:buChar char="-"/>
                      </a:pPr>
                      <a:r>
                        <a:rPr lang="fr-FR" sz="900" dirty="0"/>
                        <a:t>Catalogue Appro</a:t>
                      </a:r>
                    </a:p>
                    <a:p>
                      <a:pPr marL="285750" marR="0" lvl="0" indent="-28575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800" b="0" u="none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dirty="0"/>
                        <a:t>FAIBLESSES</a:t>
                      </a:r>
                    </a:p>
                    <a:p>
                      <a:pPr marL="0" indent="0"/>
                      <a:r>
                        <a:rPr lang="fr-FR" sz="900" dirty="0">
                          <a:latin typeface="+mn-lt"/>
                        </a:rPr>
                        <a:t>-   Fluidité des informations entre Opérationnels et Achats</a:t>
                      </a:r>
                    </a:p>
                    <a:p>
                      <a:pPr marL="128588" indent="-128588">
                        <a:buFontTx/>
                        <a:buChar char="-"/>
                      </a:pPr>
                      <a:r>
                        <a:rPr lang="fr-FR" altLang="fr-FR" sz="900" dirty="0">
                          <a:latin typeface="+mn-lt"/>
                        </a:rPr>
                        <a:t>Enrichissement du Panel ST</a:t>
                      </a:r>
                    </a:p>
                    <a:p>
                      <a:pPr marL="128588" indent="-128588">
                        <a:buFontTx/>
                        <a:buChar char="-"/>
                      </a:pPr>
                      <a:r>
                        <a:rPr lang="fr-FR" altLang="fr-FR" sz="900" dirty="0">
                          <a:latin typeface="+mn-lt"/>
                        </a:rPr>
                        <a:t>Rigueur sur les dossiers de consultation et la rédaction de nos commandes</a:t>
                      </a:r>
                    </a:p>
                    <a:p>
                      <a:pPr marL="128588" indent="-128588">
                        <a:buFontTx/>
                        <a:buChar char="-"/>
                      </a:pPr>
                      <a:r>
                        <a:rPr lang="fr-FR" altLang="fr-FR" sz="900" dirty="0">
                          <a:latin typeface="+mn-lt"/>
                        </a:rPr>
                        <a:t>Utilisation des supports de consultation (a créer)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u="sng" dirty="0"/>
                    </a:p>
                  </a:txBody>
                  <a:tcPr marL="91441" marR="91441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536"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3129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aseline="0" dirty="0"/>
                        <a:t> EXTERNE</a:t>
                      </a:r>
                      <a:endParaRPr lang="fr-FR" sz="1200" dirty="0"/>
                    </a:p>
                    <a:p>
                      <a:endParaRPr lang="fr-FR" sz="1300" dirty="0"/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OPPORTUNITES</a:t>
                      </a:r>
                    </a:p>
                    <a:p>
                      <a:r>
                        <a:rPr lang="fr-FR" sz="1100" dirty="0"/>
                        <a:t>- </a:t>
                      </a:r>
                      <a:r>
                        <a:rPr lang="fr-FR" sz="900" dirty="0"/>
                        <a:t>Rex Panel ST </a:t>
                      </a:r>
                    </a:p>
                    <a:p>
                      <a:pPr marL="70247" indent="-70247">
                        <a:buFontTx/>
                        <a:buChar char="-"/>
                      </a:pPr>
                      <a:r>
                        <a:rPr lang="fr-FR" sz="900" dirty="0"/>
                        <a:t>Montée en compétences des Appros entreprises</a:t>
                      </a:r>
                    </a:p>
                    <a:p>
                      <a:pPr marL="70247" indent="-70247">
                        <a:buFontTx/>
                        <a:buChar char="-"/>
                      </a:pPr>
                      <a:r>
                        <a:rPr lang="fr-FR" sz="900" dirty="0"/>
                        <a:t>Recrutement</a:t>
                      </a:r>
                    </a:p>
                    <a:p>
                      <a:pPr marL="0" algn="ctr" defTabSz="685800" rtl="0" eaLnBrk="1" latinLnBrk="0" hangingPunct="1"/>
                      <a:endParaRPr lang="fr-FR" sz="1300" b="1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MENACES</a:t>
                      </a:r>
                    </a:p>
                    <a:p>
                      <a:pPr marL="0" marR="0" lvl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900" strike="noStrike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9056" indent="-69056"/>
                      <a:r>
                        <a:rPr lang="fr-FR" sz="900" dirty="0">
                          <a:latin typeface="+mn-lt"/>
                        </a:rPr>
                        <a:t>-Temps consacré à l’élaboration des dossiers de consultation</a:t>
                      </a:r>
                    </a:p>
                    <a:p>
                      <a:pPr marL="69056" indent="-69056"/>
                      <a:r>
                        <a:rPr lang="fr-FR" sz="900" dirty="0">
                          <a:latin typeface="+mn-lt"/>
                        </a:rPr>
                        <a:t>- Manque d’anticipation lors de la préparation de chantier</a:t>
                      </a:r>
                    </a:p>
                    <a:p>
                      <a:pPr marL="69056" indent="-69056">
                        <a:buFontTx/>
                        <a:buChar char="-"/>
                      </a:pPr>
                      <a:r>
                        <a:rPr lang="fr-FR" sz="900" dirty="0">
                          <a:latin typeface="+mn-lt"/>
                        </a:rPr>
                        <a:t>Traitement des factures et ou ordre achat</a:t>
                      </a:r>
                    </a:p>
                    <a:p>
                      <a:pPr marL="69056" indent="-69056">
                        <a:buFontTx/>
                        <a:buChar char="-"/>
                      </a:pPr>
                      <a:r>
                        <a:rPr lang="fr-FR" sz="900" dirty="0">
                          <a:latin typeface="+mn-lt"/>
                        </a:rPr>
                        <a:t>Fréquence des point Projet et réalisation des réunion de lancement</a:t>
                      </a:r>
                    </a:p>
                    <a:p>
                      <a:pPr marL="69056" indent="-69056">
                        <a:buFontTx/>
                        <a:buChar char="-"/>
                      </a:pPr>
                      <a:r>
                        <a:rPr lang="fr-FR" sz="900" dirty="0">
                          <a:latin typeface="+mn-lt"/>
                        </a:rPr>
                        <a:t>Enlèvement comptoir</a:t>
                      </a:r>
                    </a:p>
                    <a:p>
                      <a:pPr marL="69056" indent="-69056">
                        <a:buFontTx/>
                        <a:buChar char="-"/>
                      </a:pPr>
                      <a:r>
                        <a:rPr lang="fr-FR" sz="900" dirty="0">
                          <a:latin typeface="+mn-lt"/>
                        </a:rPr>
                        <a:t>Régularisation de commande (BL)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371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E407226C-5BFC-409E-ADB4-9E91761748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1348599"/>
              </p:ext>
            </p:extLst>
          </p:nvPr>
        </p:nvGraphicFramePr>
        <p:xfrm>
          <a:off x="195938" y="814254"/>
          <a:ext cx="6490611" cy="49741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9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  <a:latin typeface="+mn-lt"/>
                          <a:ea typeface="+mn-ea"/>
                          <a:cs typeface="+mn-cs"/>
                        </a:rPr>
                        <a:t>Attentes vis-à-vis</a:t>
                      </a:r>
                      <a:r>
                        <a:rPr lang="fr-FR" sz="10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des autres processus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Données à fournir aux autres processus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Stratégie</a:t>
                      </a:r>
                      <a:r>
                        <a:rPr lang="fr-FR" sz="1000" baseline="0" dirty="0">
                          <a:effectLst/>
                        </a:rPr>
                        <a:t> et Gouvernance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Stratégie de partenariat industriel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Couverture budgétaire du service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Evolution du cours des matières premières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Négociation des familles d’achats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Négociation des BFA  </a:t>
                      </a:r>
                    </a:p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QSE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QSSE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aux audits fournisseurs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Visites chantiers sous-traitants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strike="noStrike" kern="1200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Evaluation des fournisseurs et sous-traitants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Négociation commerciale pour les nouveaux EPI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Déploiement de l’adhésion à la charte achats durables des fournisseurs et sous-traitants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Augmenter la valorisation des déchets</a:t>
                      </a:r>
                    </a:p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strike="sngStrike" kern="1200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Réalisation (RIA)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Anticipation des consultations et des commandes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Connaissance des objectifs d’achats sur affaire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à l’évaluation des sous-traitants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strike="noStrike" kern="1200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Négociation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Respect des budgets d’achats sur affaire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Respect des délais de livraison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Présentation de produits innovants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Sourcing</a:t>
                      </a: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et suivi des partenaires sous-traitants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Ressources humaines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Formation</a:t>
                      </a:r>
                    </a:p>
                    <a:p>
                      <a:pPr marL="171450" indent="-171450" algn="just" defTabSz="685771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Entretien individuel</a:t>
                      </a:r>
                      <a:endParaRPr lang="en-US" sz="10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just" defTabSz="685771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0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Point sur les effectifs</a:t>
                      </a:r>
                      <a:r>
                        <a:rPr lang="en-US" sz="10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​</a:t>
                      </a:r>
                    </a:p>
                    <a:p>
                      <a:pPr marL="171450" indent="-171450" algn="l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fr-FR" sz="1000" strike="noStrike" kern="1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fr-FR" sz="1000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2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Administratif et financier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Contrats</a:t>
                      </a:r>
                    </a:p>
                    <a:p>
                      <a:pPr marL="171450" marR="0" indent="-171450" algn="just" defTabSz="685771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Commandes Achats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Vérification des contrats</a:t>
                      </a:r>
                    </a:p>
                    <a:p>
                      <a:pPr marL="171450" indent="-171450" algn="just" defTabSz="685771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Notes d’information</a:t>
                      </a:r>
                    </a:p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strike="sngStrike" kern="1200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Moyens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Suivi / livraison de commandes</a:t>
                      </a:r>
                    </a:p>
                    <a:p>
                      <a:pPr marL="171450" indent="-171450" algn="just" defTabSz="685771" rtl="0" eaLnBrk="1" fontAlgn="base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Contrats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Demandes Achat</a:t>
                      </a:r>
                    </a:p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strike="sngStrike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223714"/>
              </p:ext>
            </p:extLst>
          </p:nvPr>
        </p:nvGraphicFramePr>
        <p:xfrm>
          <a:off x="175260" y="1523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1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ACHATS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AGP-PROC-02-A</a:t>
                      </a:r>
                      <a:endParaRPr lang="fr-FR" sz="900" dirty="0"/>
                    </a:p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75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937252"/>
              </p:ext>
            </p:extLst>
          </p:nvPr>
        </p:nvGraphicFramePr>
        <p:xfrm>
          <a:off x="175260" y="1523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0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ACHATS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AGP-PROC-02-A</a:t>
                      </a:r>
                      <a:endParaRPr lang="fr-FR" sz="900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5BE73E0A-74B1-42AA-AA7F-E351CB8602A9}"/>
              </a:ext>
            </a:extLst>
          </p:cNvPr>
          <p:cNvSpPr txBox="1">
            <a:spLocks/>
          </p:cNvSpPr>
          <p:nvPr/>
        </p:nvSpPr>
        <p:spPr>
          <a:xfrm>
            <a:off x="149538" y="9141581"/>
            <a:ext cx="6485864" cy="707886"/>
          </a:xfrm>
          <a:prstGeom prst="rect">
            <a:avLst/>
          </a:prstGeom>
          <a:ln>
            <a:solidFill>
              <a:srgbClr val="0055A0"/>
            </a:solidFill>
          </a:ln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000" b="1" u="sng" dirty="0">
                <a:solidFill>
                  <a:srgbClr val="0055C0"/>
                </a:solidFill>
                <a:latin typeface="+mn-lt"/>
              </a:rPr>
              <a:t>Cartouche de validation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Auteur : </a:t>
            </a:r>
            <a:r>
              <a:rPr lang="fr-FR" sz="1000" dirty="0">
                <a:solidFill>
                  <a:srgbClr val="0055C0"/>
                </a:solidFill>
              </a:rPr>
              <a:t>AGAPE SAS</a:t>
            </a:r>
            <a:endParaRPr lang="fr-FR" sz="1000" dirty="0">
              <a:solidFill>
                <a:srgbClr val="0055C0"/>
              </a:solidFill>
              <a:latin typeface="+mn-lt"/>
              <a:cs typeface="Calibri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Approbateur Président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Date de rédaction ou de révision : </a:t>
            </a:r>
            <a:r>
              <a:rPr lang="fr-FR" sz="1000" dirty="0">
                <a:solidFill>
                  <a:srgbClr val="FF0000"/>
                </a:solidFill>
              </a:rPr>
              <a:t>18/06/2026</a:t>
            </a:r>
            <a:endParaRPr lang="fr-FR" sz="1000" dirty="0">
              <a:solidFill>
                <a:srgbClr val="FF0000"/>
              </a:solidFill>
              <a:latin typeface="+mn-lt"/>
              <a:cs typeface="Calibri"/>
            </a:endParaRPr>
          </a:p>
        </p:txBody>
      </p:sp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BA632565-762C-40E5-83D0-89381C649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774747"/>
              </p:ext>
            </p:extLst>
          </p:nvPr>
        </p:nvGraphicFramePr>
        <p:xfrm>
          <a:off x="741347" y="689264"/>
          <a:ext cx="5336220" cy="3314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76168">
                  <a:extLst>
                    <a:ext uri="{9D8B030D-6E8A-4147-A177-3AD203B41FA5}">
                      <a16:colId xmlns:a16="http://schemas.microsoft.com/office/drawing/2014/main" val="959110400"/>
                    </a:ext>
                  </a:extLst>
                </a:gridCol>
                <a:gridCol w="2361912">
                  <a:extLst>
                    <a:ext uri="{9D8B030D-6E8A-4147-A177-3AD203B41FA5}">
                      <a16:colId xmlns:a16="http://schemas.microsoft.com/office/drawing/2014/main" val="897020194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770889847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3505191047"/>
                    </a:ext>
                  </a:extLst>
                </a:gridCol>
              </a:tblGrid>
              <a:tr h="430932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Faiblesses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Action dédiée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Pilote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Dead Line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701968"/>
                  </a:ext>
                </a:extLst>
              </a:tr>
              <a:tr h="732585"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900" dirty="0">
                          <a:latin typeface="+mn-lt"/>
                        </a:rPr>
                        <a:t>Fluidité des informations entre Opérationnels (entreprises membres) et Achats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fr-FR" sz="900" dirty="0">
                          <a:latin typeface="+mn-lt"/>
                        </a:rPr>
                        <a:t>Récolter les informations le plus en Amont possible (process à mettre en place avec les Opérationnels)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fr-FR" sz="900" dirty="0">
                          <a:latin typeface="+mn-lt"/>
                        </a:rPr>
                        <a:t>Sensibiliser les équipes (Avec les opérationnels)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/>
                        <a:t>Directeur et Entreprises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864564"/>
                  </a:ext>
                </a:extLst>
              </a:tr>
              <a:tr h="1120424">
                <a:tc>
                  <a:txBody>
                    <a:bodyPr/>
                    <a:lstStyle/>
                    <a:p>
                      <a:pPr marL="139304" indent="-139304">
                        <a:buFont typeface="Wingdings" panose="05000000000000000000" pitchFamily="2" charset="2"/>
                        <a:buChar char="Ø"/>
                      </a:pPr>
                      <a:r>
                        <a:rPr lang="fr-FR" altLang="fr-FR" sz="900" dirty="0">
                          <a:latin typeface="+mn-lt"/>
                        </a:rPr>
                        <a:t>Rigueur sur les dossiers de consultation et la rédaction de nos commandes (Entreprises)</a:t>
                      </a:r>
                    </a:p>
                    <a:p>
                      <a:pPr marL="139304" indent="-139304">
                        <a:buFont typeface="Wingdings" panose="05000000000000000000" pitchFamily="2" charset="2"/>
                        <a:buChar char="Ø"/>
                      </a:pPr>
                      <a:r>
                        <a:rPr lang="fr-FR" altLang="fr-FR" sz="900" dirty="0">
                          <a:latin typeface="+mn-lt"/>
                        </a:rPr>
                        <a:t>Utilisation des </a:t>
                      </a:r>
                      <a:r>
                        <a:rPr lang="fr-FR" altLang="fr-FR" sz="900" dirty="0" err="1">
                          <a:latin typeface="+mn-lt"/>
                        </a:rPr>
                        <a:t>supportq</a:t>
                      </a:r>
                      <a:r>
                        <a:rPr lang="fr-FR" altLang="fr-FR" sz="900" dirty="0">
                          <a:latin typeface="+mn-lt"/>
                        </a:rPr>
                        <a:t> de consultation (site) </a:t>
                      </a: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900" dirty="0">
                          <a:latin typeface="+mn-lt"/>
                        </a:rPr>
                        <a:t>Communiquer sur les CDC type en ST + aider les opérationnels a créer des CDC types pour la FO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/>
                        <a:t>Directeur et Entreprises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972058"/>
                  </a:ext>
                </a:extLst>
              </a:tr>
              <a:tr h="711158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000" dirty="0">
                          <a:latin typeface="+mn-lt"/>
                        </a:rPr>
                        <a:t>Enrichissement du Panel ST</a:t>
                      </a:r>
                    </a:p>
                    <a:p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1000" dirty="0">
                          <a:latin typeface="+mn-lt"/>
                        </a:rPr>
                        <a:t>Mise en place d’un panel ST sur les principales sous famille (pompes, moteurs, variateurs, inox,…)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/>
                        <a:t>Directeur et Entreprises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005006"/>
                  </a:ext>
                </a:extLst>
              </a:tr>
            </a:tbl>
          </a:graphicData>
        </a:graphic>
      </p:graphicFrame>
      <p:graphicFrame>
        <p:nvGraphicFramePr>
          <p:cNvPr id="9" name="Tableau 2">
            <a:extLst>
              <a:ext uri="{FF2B5EF4-FFF2-40B4-BE49-F238E27FC236}">
                <a16:creationId xmlns:a16="http://schemas.microsoft.com/office/drawing/2014/main" id="{68083483-3A33-4444-BCEF-7E1B7F95B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524188"/>
              </p:ext>
            </p:extLst>
          </p:nvPr>
        </p:nvGraphicFramePr>
        <p:xfrm>
          <a:off x="741347" y="3866931"/>
          <a:ext cx="5336220" cy="457187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76168">
                  <a:extLst>
                    <a:ext uri="{9D8B030D-6E8A-4147-A177-3AD203B41FA5}">
                      <a16:colId xmlns:a16="http://schemas.microsoft.com/office/drawing/2014/main" val="959110400"/>
                    </a:ext>
                  </a:extLst>
                </a:gridCol>
                <a:gridCol w="2361912">
                  <a:extLst>
                    <a:ext uri="{9D8B030D-6E8A-4147-A177-3AD203B41FA5}">
                      <a16:colId xmlns:a16="http://schemas.microsoft.com/office/drawing/2014/main" val="897020194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770889847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3942707629"/>
                    </a:ext>
                  </a:extLst>
                </a:gridCol>
              </a:tblGrid>
              <a:tr h="44001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Menaces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Action dédiée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Pilote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701968"/>
                  </a:ext>
                </a:extLst>
              </a:tr>
              <a:tr h="813323">
                <a:tc>
                  <a:txBody>
                    <a:bodyPr/>
                    <a:lstStyle/>
                    <a:p>
                      <a:pPr marL="139304" indent="-139304">
                        <a:buFont typeface="Wingdings" panose="05000000000000000000" pitchFamily="2" charset="2"/>
                        <a:buChar char="Ø"/>
                      </a:pPr>
                      <a:r>
                        <a:rPr lang="fr-FR" sz="900" dirty="0">
                          <a:latin typeface="+mn-lt"/>
                        </a:rPr>
                        <a:t>Temps consacré à l’élaboration des dossiers de consultation </a:t>
                      </a: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900" dirty="0"/>
                        <a:t>Communiquer sur les CDC type en ST + aider les opérationnels a créer des CDC types pour la FO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/>
                        <a:t>Directeur et Entreprises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672104"/>
                  </a:ext>
                </a:extLst>
              </a:tr>
              <a:tr h="813323">
                <a:tc>
                  <a:txBody>
                    <a:bodyPr/>
                    <a:lstStyle/>
                    <a:p>
                      <a:pPr marL="139304" indent="-139304">
                        <a:buFont typeface="Wingdings" panose="05000000000000000000" pitchFamily="2" charset="2"/>
                        <a:buChar char="Ø"/>
                      </a:pPr>
                      <a:r>
                        <a:rPr lang="fr-FR" sz="900" dirty="0">
                          <a:latin typeface="+mn-lt"/>
                        </a:rPr>
                        <a:t>Manque d’anticipation lors de la préparation de chantier </a:t>
                      </a: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900" dirty="0">
                          <a:latin typeface="+mn-lt"/>
                        </a:rPr>
                        <a:t>Transférer les informations dés prise de commande pour nommer un Acheteur référent sur projet, intégrer les </a:t>
                      </a:r>
                      <a:r>
                        <a:rPr lang="fr-FR" sz="900" dirty="0" err="1">
                          <a:latin typeface="+mn-lt"/>
                        </a:rPr>
                        <a:t>aachats</a:t>
                      </a:r>
                      <a:r>
                        <a:rPr lang="fr-FR" sz="900" dirty="0">
                          <a:latin typeface="+mn-lt"/>
                        </a:rPr>
                        <a:t> dans l’outil AGAPE.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/>
                        <a:t>Directeur et Entreprises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248501"/>
                  </a:ext>
                </a:extLst>
              </a:tr>
              <a:tr h="813323">
                <a:tc>
                  <a:txBody>
                    <a:bodyPr/>
                    <a:lstStyle/>
                    <a:p>
                      <a:pPr marL="139304" marR="0" lvl="0" indent="-139304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900" dirty="0">
                          <a:latin typeface="+mn-lt"/>
                        </a:rPr>
                        <a:t>Délai de traitement des factures par la comptabilité (FINANCE)</a:t>
                      </a:r>
                    </a:p>
                    <a:p>
                      <a:pPr marL="139304" indent="-139304">
                        <a:buFont typeface="Wingdings" panose="05000000000000000000" pitchFamily="2" charset="2"/>
                        <a:buChar char="Ø"/>
                      </a:pP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900" dirty="0">
                          <a:latin typeface="+mn-lt"/>
                        </a:rPr>
                        <a:t>Rappel au service comptabilité de la LME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/>
                        <a:t>Directeur et Entreprises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186504"/>
                  </a:ext>
                </a:extLst>
              </a:tr>
              <a:tr h="813323">
                <a:tc>
                  <a:txBody>
                    <a:bodyPr/>
                    <a:lstStyle/>
                    <a:p>
                      <a:pPr marL="139304" marR="0" lvl="0" indent="-139304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900" dirty="0">
                          <a:latin typeface="+mn-lt"/>
                        </a:rPr>
                        <a:t>Fréquence des point Projet et réalisation des réunion de lancement</a:t>
                      </a:r>
                    </a:p>
                    <a:p>
                      <a:pPr marL="139304" indent="-139304">
                        <a:buFont typeface="Wingdings" panose="05000000000000000000" pitchFamily="2" charset="2"/>
                        <a:buChar char="Ø"/>
                      </a:pP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900" dirty="0">
                          <a:latin typeface="+mn-lt"/>
                        </a:rPr>
                        <a:t>Voir avec la gestion pour être informé des ouvertures de compte pour récolter les informations et pourquoi pas planifier les réunions de lancement.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/>
                        <a:t>Directeur et Entreprises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864355"/>
                  </a:ext>
                </a:extLst>
              </a:tr>
              <a:tr h="813323">
                <a:tc>
                  <a:txBody>
                    <a:bodyPr/>
                    <a:lstStyle/>
                    <a:p>
                      <a:pPr marL="139304" indent="-139304">
                        <a:buFont typeface="Wingdings" panose="05000000000000000000" pitchFamily="2" charset="2"/>
                        <a:buChar char="Ø"/>
                      </a:pPr>
                      <a:r>
                        <a:rPr lang="fr-FR" sz="900" dirty="0"/>
                        <a:t>Enlèvement comptoir</a:t>
                      </a:r>
                    </a:p>
                    <a:p>
                      <a:pPr marL="139304" indent="-139304">
                        <a:buFont typeface="Wingdings" panose="05000000000000000000" pitchFamily="2" charset="2"/>
                        <a:buChar char="Ø"/>
                      </a:pPr>
                      <a:r>
                        <a:rPr lang="fr-FR" sz="900" dirty="0"/>
                        <a:t>Régularisation de commande (BL)</a:t>
                      </a:r>
                    </a:p>
                    <a:p>
                      <a:pPr marL="139304" indent="-139304">
                        <a:buFont typeface="Wingdings" panose="05000000000000000000" pitchFamily="2" charset="2"/>
                        <a:buChar char="Ø"/>
                      </a:pP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fr-FR" sz="900" dirty="0">
                          <a:latin typeface="+mn-lt"/>
                        </a:rPr>
                        <a:t>Analyse du besoin et/ou mise en place de contrat d’approvisionnement particulier. Tracer.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/>
                        <a:t>Directeur et Entreprises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345513"/>
                  </a:ext>
                </a:extLst>
              </a:tr>
            </a:tbl>
          </a:graphicData>
        </a:graphic>
      </p:graphicFrame>
      <p:graphicFrame>
        <p:nvGraphicFramePr>
          <p:cNvPr id="8" name="Tableau 2">
            <a:extLst>
              <a:ext uri="{FF2B5EF4-FFF2-40B4-BE49-F238E27FC236}">
                <a16:creationId xmlns:a16="http://schemas.microsoft.com/office/drawing/2014/main" id="{3B206CF5-7ADB-4101-BBD6-0C408595E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052190"/>
              </p:ext>
            </p:extLst>
          </p:nvPr>
        </p:nvGraphicFramePr>
        <p:xfrm>
          <a:off x="741347" y="8327289"/>
          <a:ext cx="5336220" cy="81429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76168">
                  <a:extLst>
                    <a:ext uri="{9D8B030D-6E8A-4147-A177-3AD203B41FA5}">
                      <a16:colId xmlns:a16="http://schemas.microsoft.com/office/drawing/2014/main" val="959110400"/>
                    </a:ext>
                  </a:extLst>
                </a:gridCol>
                <a:gridCol w="2361912">
                  <a:extLst>
                    <a:ext uri="{9D8B030D-6E8A-4147-A177-3AD203B41FA5}">
                      <a16:colId xmlns:a16="http://schemas.microsoft.com/office/drawing/2014/main" val="897020194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770889847"/>
                    </a:ext>
                  </a:extLst>
                </a:gridCol>
                <a:gridCol w="799070">
                  <a:extLst>
                    <a:ext uri="{9D8B030D-6E8A-4147-A177-3AD203B41FA5}">
                      <a16:colId xmlns:a16="http://schemas.microsoft.com/office/drawing/2014/main" val="2786449910"/>
                    </a:ext>
                  </a:extLst>
                </a:gridCol>
              </a:tblGrid>
              <a:tr h="516985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Interactions avec les autres processus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Action dédiée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Pilote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701968"/>
                  </a:ext>
                </a:extLst>
              </a:tr>
              <a:tr h="240131">
                <a:tc>
                  <a:txBody>
                    <a:bodyPr/>
                    <a:lstStyle/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endParaRPr lang="fr-FR" sz="9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864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4151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36cd3a-1e58-4acd-9074-3d8dd8723c0a" xsi:nil="true"/>
    <lcf76f155ced4ddcb4097134ff3c332f xmlns="669cee18-bc53-47dc-840d-a00becaf0890">
      <Terms xmlns="http://schemas.microsoft.com/office/infopath/2007/PartnerControls"/>
    </lcf76f155ced4ddcb4097134ff3c332f>
    <SharedWithUsers xmlns="4a9cc65e-4f80-4f3f-aeb6-75aad5acc916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C41A45850DF4599232D4B2CAEE7CB" ma:contentTypeVersion="14" ma:contentTypeDescription="Crée un document." ma:contentTypeScope="" ma:versionID="32bec8deb9ecc41c555ae9155c491e80">
  <xsd:schema xmlns:xsd="http://www.w3.org/2001/XMLSchema" xmlns:xs="http://www.w3.org/2001/XMLSchema" xmlns:p="http://schemas.microsoft.com/office/2006/metadata/properties" xmlns:ns2="669cee18-bc53-47dc-840d-a00becaf0890" xmlns:ns3="4a9cc65e-4f80-4f3f-aeb6-75aad5acc916" xmlns:ns4="9336cd3a-1e58-4acd-9074-3d8dd8723c0a" targetNamespace="http://schemas.microsoft.com/office/2006/metadata/properties" ma:root="true" ma:fieldsID="60a983afeb00426448748ae06c4d9e9d" ns2:_="" ns3:_="" ns4:_="">
    <xsd:import namespace="669cee18-bc53-47dc-840d-a00becaf0890"/>
    <xsd:import namespace="4a9cc65e-4f80-4f3f-aeb6-75aad5acc916"/>
    <xsd:import namespace="9336cd3a-1e58-4acd-9074-3d8dd8723c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9cee18-bc53-47dc-840d-a00becaf08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55de499d-8327-4dfa-b5bf-706b103fc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cc65e-4f80-4f3f-aeb6-75aad5acc91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6cd3a-1e58-4acd-9074-3d8dd8723c0a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b73353f-c7d8-48c4-bc9e-b99b93a04b86}" ma:internalName="TaxCatchAll" ma:showField="CatchAllData" ma:web="4a9cc65e-4f80-4f3f-aeb6-75aad5acc9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553D3F-A07E-466C-8200-797F4CADAC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0627AC-7FFF-4CF0-8E79-7A073A7D623B}">
  <ds:schemaRefs>
    <ds:schemaRef ds:uri="http://schemas.openxmlformats.org/package/2006/metadata/core-properties"/>
    <ds:schemaRef ds:uri="http://purl.org/dc/dcmitype/"/>
    <ds:schemaRef ds:uri="238ac1ad-bc06-4a49-b26a-9b63eefa63f3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9336cd3a-1e58-4acd-9074-3d8dd8723c0a"/>
    <ds:schemaRef ds:uri="669cee18-bc53-47dc-840d-a00becaf0890"/>
    <ds:schemaRef ds:uri="4a9cc65e-4f80-4f3f-aeb6-75aad5acc916"/>
  </ds:schemaRefs>
</ds:datastoreItem>
</file>

<file path=customXml/itemProps3.xml><?xml version="1.0" encoding="utf-8"?>
<ds:datastoreItem xmlns:ds="http://schemas.openxmlformats.org/officeDocument/2006/customXml" ds:itemID="{6EBC2E2A-4062-4EA1-9290-0BC8464515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9cee18-bc53-47dc-840d-a00becaf0890"/>
    <ds:schemaRef ds:uri="4a9cc65e-4f80-4f3f-aeb6-75aad5acc916"/>
    <ds:schemaRef ds:uri="9336cd3a-1e58-4acd-9074-3d8dd8723c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2592</TotalTime>
  <Words>938</Words>
  <Application>Microsoft Macintosh PowerPoint</Application>
  <PresentationFormat>Format A4 (210 x 297 mm)</PresentationFormat>
  <Paragraphs>189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AGAPE SAS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CHAVAIN Ingrid</dc:creator>
  <cp:lastModifiedBy>RUMEAU Christophe</cp:lastModifiedBy>
  <cp:revision>85</cp:revision>
  <dcterms:created xsi:type="dcterms:W3CDTF">2021-01-13T18:49:37Z</dcterms:created>
  <dcterms:modified xsi:type="dcterms:W3CDTF">2026-06-18T14:04:37Z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0x010100ECFC41A45850DF4599232D4B2CAEE7CB</vt:lpwstr>
  </property>
  <property fmtid="{D5CDD505-2E9C-101B-9397-08002B2CF9AE}" pid="3" name="Order">
    <vt:r8>158200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MediaServiceImageTags">
    <vt:lpwstr/>
  </property>
</Properties>
</file>