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8"/>
  </p:notesMasterIdLst>
  <p:sldIdLst>
    <p:sldId id="256" r:id="rId5"/>
    <p:sldId id="257" r:id="rId6"/>
    <p:sldId id="258" r:id="rId7"/>
  </p:sldIdLst>
  <p:sldSz cx="6858000" cy="9906000" type="A4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A3BC"/>
    <a:srgbClr val="DFC9E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872F70-76BE-46F1-99C3-2F33F13EE35C}" v="50" dt="2022-05-10T09:08:05.3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77" autoAdjust="0"/>
    <p:restoredTop sz="94660"/>
  </p:normalViewPr>
  <p:slideViewPr>
    <p:cSldViewPr snapToGrid="0">
      <p:cViewPr>
        <p:scale>
          <a:sx n="164" d="100"/>
          <a:sy n="164" d="100"/>
        </p:scale>
        <p:origin x="360" y="-5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VAIN Ingrid" userId="S::i.chavain@satelec.fayat.com::8c775cd0-a46a-41e8-874d-57ca616c53e6" providerId="AD" clId="Web-{2A872F70-76BE-46F1-99C3-2F33F13EE35C}"/>
    <pc:docChg chg="modSld">
      <pc:chgData name="CHAVAIN Ingrid" userId="S::i.chavain@satelec.fayat.com::8c775cd0-a46a-41e8-874d-57ca616c53e6" providerId="AD" clId="Web-{2A872F70-76BE-46F1-99C3-2F33F13EE35C}" dt="2022-05-10T09:08:05.330" v="41"/>
      <pc:docMkLst>
        <pc:docMk/>
      </pc:docMkLst>
      <pc:sldChg chg="modSp">
        <pc:chgData name="CHAVAIN Ingrid" userId="S::i.chavain@satelec.fayat.com::8c775cd0-a46a-41e8-874d-57ca616c53e6" providerId="AD" clId="Web-{2A872F70-76BE-46F1-99C3-2F33F13EE35C}" dt="2022-05-10T09:08:05.330" v="41"/>
        <pc:sldMkLst>
          <pc:docMk/>
          <pc:sldMk cId="3313084662" sldId="256"/>
        </pc:sldMkLst>
        <pc:graphicFrameChg chg="mod modGraphic">
          <ac:chgData name="CHAVAIN Ingrid" userId="S::i.chavain@satelec.fayat.com::8c775cd0-a46a-41e8-874d-57ca616c53e6" providerId="AD" clId="Web-{2A872F70-76BE-46F1-99C3-2F33F13EE35C}" dt="2022-05-10T09:08:05.330" v="41"/>
          <ac:graphicFrameMkLst>
            <pc:docMk/>
            <pc:sldMk cId="3313084662" sldId="256"/>
            <ac:graphicFrameMk id="13" creationId="{C240944A-B33B-49FD-B0D5-AF612270609B}"/>
          </ac:graphicFrameMkLst>
        </pc:graphicFrameChg>
      </pc:sldChg>
      <pc:sldChg chg="addSp delSp modSp">
        <pc:chgData name="CHAVAIN Ingrid" userId="S::i.chavain@satelec.fayat.com::8c775cd0-a46a-41e8-874d-57ca616c53e6" providerId="AD" clId="Web-{2A872F70-76BE-46F1-99C3-2F33F13EE35C}" dt="2022-05-10T09:07:53.236" v="37"/>
        <pc:sldMkLst>
          <pc:docMk/>
          <pc:sldMk cId="3456175323" sldId="257"/>
        </pc:sldMkLst>
        <pc:graphicFrameChg chg="add del mod modGraphic">
          <ac:chgData name="CHAVAIN Ingrid" userId="S::i.chavain@satelec.fayat.com::8c775cd0-a46a-41e8-874d-57ca616c53e6" providerId="AD" clId="Web-{2A872F70-76BE-46F1-99C3-2F33F13EE35C}" dt="2022-05-10T09:07:53.236" v="37"/>
          <ac:graphicFrameMkLst>
            <pc:docMk/>
            <pc:sldMk cId="3456175323" sldId="257"/>
            <ac:graphicFrameMk id="9" creationId="{4C6979DD-2BAE-4427-AC64-48CEEC53927C}"/>
          </ac:graphicFrameMkLst>
        </pc:graphicFrameChg>
      </pc:sldChg>
      <pc:sldChg chg="modSp">
        <pc:chgData name="CHAVAIN Ingrid" userId="S::i.chavain@satelec.fayat.com::8c775cd0-a46a-41e8-874d-57ca616c53e6" providerId="AD" clId="Web-{2A872F70-76BE-46F1-99C3-2F33F13EE35C}" dt="2022-05-10T09:07:32.345" v="27"/>
        <pc:sldMkLst>
          <pc:docMk/>
          <pc:sldMk cId="2543223179" sldId="258"/>
        </pc:sldMkLst>
        <pc:graphicFrameChg chg="mod modGraphic">
          <ac:chgData name="CHAVAIN Ingrid" userId="S::i.chavain@satelec.fayat.com::8c775cd0-a46a-41e8-874d-57ca616c53e6" providerId="AD" clId="Web-{2A872F70-76BE-46F1-99C3-2F33F13EE35C}" dt="2022-05-10T09:07:32.345" v="27"/>
          <ac:graphicFrameMkLst>
            <pc:docMk/>
            <pc:sldMk cId="2543223179" sldId="258"/>
            <ac:graphicFrameMk id="9" creationId="{4C6979DD-2BAE-4427-AC64-48CEEC53927C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C4083-1AA2-49A5-B259-A641643CDCE1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A803A-5DC5-4B21-8C20-7812FBB5B1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92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7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9911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156412"/>
            <a:ext cx="1502094" cy="481263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000" dirty="0"/>
              <a:t>NOM DU PROCESSUS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24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240944A-B33B-49FD-B0D5-AF6122706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823794"/>
              </p:ext>
            </p:extLst>
          </p:nvPr>
        </p:nvGraphicFramePr>
        <p:xfrm>
          <a:off x="179070" y="146137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3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4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RESSOURCES HUMAINES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AGP-PROC-06-A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325701"/>
              </p:ext>
            </p:extLst>
          </p:nvPr>
        </p:nvGraphicFramePr>
        <p:xfrm>
          <a:off x="179803" y="692483"/>
          <a:ext cx="6508348" cy="959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2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9715">
                <a:tc gridSpan="2"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PILOTAGE DU PROCESSUS</a:t>
                      </a: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PROCESSUS</a:t>
                      </a:r>
                      <a:r>
                        <a:rPr lang="fr-FR" sz="1000" baseline="0" dirty="0"/>
                        <a:t> EN INTERACTION FORTE</a:t>
                      </a:r>
                      <a:endParaRPr lang="fr-FR" sz="10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859">
                <a:tc>
                  <a:txBody>
                    <a:bodyPr/>
                    <a:lstStyle/>
                    <a:p>
                      <a:r>
                        <a:rPr lang="fr-FR" sz="1000" dirty="0"/>
                        <a:t>Pilote(s):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r>
                        <a:rPr lang="fr-FR" sz="1000" dirty="0"/>
                        <a:t>RRH</a:t>
                      </a:r>
                    </a:p>
                  </a:txBody>
                  <a:tcPr marL="91441" marR="91441"/>
                </a:tc>
                <a:tc rowSpan="2">
                  <a:txBody>
                    <a:bodyPr/>
                    <a:lstStyle/>
                    <a:p>
                      <a:endParaRPr lang="fr-FR" sz="10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lang="fr-FR" sz="1000" dirty="0">
                          <a:latin typeface="+mn-lt"/>
                        </a:rPr>
                        <a:t>Stratégie</a:t>
                      </a:r>
                      <a:r>
                        <a:rPr lang="fr-FR" sz="1000" baseline="0" dirty="0">
                          <a:latin typeface="+mn-lt"/>
                        </a:rPr>
                        <a:t> et Gouvernance</a:t>
                      </a:r>
                    </a:p>
                    <a:p>
                      <a:r>
                        <a:rPr lang="fr-FR" sz="1000" baseline="0" dirty="0">
                          <a:latin typeface="+mn-lt"/>
                        </a:rPr>
                        <a:t>QSE </a:t>
                      </a:r>
                    </a:p>
                    <a:p>
                      <a:r>
                        <a:rPr lang="fr-FR" sz="1000" baseline="0" dirty="0">
                          <a:latin typeface="+mn-lt"/>
                        </a:rPr>
                        <a:t>Réalisation</a:t>
                      </a:r>
                    </a:p>
                    <a:p>
                      <a:r>
                        <a:rPr lang="fr-FR" sz="1000" baseline="0" dirty="0">
                          <a:latin typeface="+mn-lt"/>
                        </a:rPr>
                        <a:t>Administratif et Financier</a:t>
                      </a:r>
                      <a:endParaRPr lang="fr-FR" sz="1000" baseline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0729">
                <a:tc>
                  <a:txBody>
                    <a:bodyPr/>
                    <a:lstStyle/>
                    <a:p>
                      <a:r>
                        <a:rPr lang="fr-FR" sz="1000" dirty="0"/>
                        <a:t>Co-pilote(s):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Equipe RH 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328737"/>
              </p:ext>
            </p:extLst>
          </p:nvPr>
        </p:nvGraphicFramePr>
        <p:xfrm>
          <a:off x="188090" y="1713511"/>
          <a:ext cx="6500061" cy="1413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6155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ACTIVITES</a:t>
                      </a:r>
                      <a:r>
                        <a:rPr lang="fr-FR" sz="1000" baseline="0" dirty="0"/>
                        <a:t> DU PROCESSUS</a:t>
                      </a:r>
                      <a:endParaRPr lang="fr-FR" sz="1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FINALITE</a:t>
                      </a:r>
                      <a:r>
                        <a:rPr lang="fr-FR" sz="1000" baseline="0" dirty="0"/>
                        <a:t> DU PROCESSUS</a:t>
                      </a:r>
                      <a:endParaRPr lang="fr-FR" sz="10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448">
                <a:tc>
                  <a:txBody>
                    <a:bodyPr/>
                    <a:lstStyle/>
                    <a:p>
                      <a:pPr marL="0" indent="0">
                        <a:buFont typeface="Calibri" panose="020F0502020204030204" pitchFamily="34" charset="0"/>
                        <a:buNone/>
                      </a:pPr>
                      <a:r>
                        <a:rPr lang="fr-FR" sz="950" dirty="0"/>
                        <a:t>-</a:t>
                      </a:r>
                      <a:r>
                        <a:rPr lang="fr-FR" sz="950" baseline="0" dirty="0"/>
                        <a:t> Gérer administrativement le personnel (Entrée/Sortie,   Visite médicale, …)</a:t>
                      </a:r>
                    </a:p>
                    <a:p>
                      <a:pPr marL="0" indent="0">
                        <a:buFont typeface="Calibri" panose="020F0502020204030204" pitchFamily="34" charset="0"/>
                        <a:buNone/>
                      </a:pPr>
                      <a:r>
                        <a:rPr lang="fr-FR" sz="950" baseline="0" dirty="0"/>
                        <a:t>- Développer les RH (GPEC, Revue du personnel, …)</a:t>
                      </a:r>
                    </a:p>
                    <a:p>
                      <a:pPr marL="0" indent="0">
                        <a:buFont typeface="Calibri" panose="020F0502020204030204" pitchFamily="34" charset="0"/>
                        <a:buNone/>
                      </a:pPr>
                      <a:r>
                        <a:rPr lang="fr-FR" sz="950" baseline="0" dirty="0"/>
                        <a:t>- Animer les relations sociales (CSE, CSSCT, …)</a:t>
                      </a:r>
                    </a:p>
                    <a:p>
                      <a:pPr marL="0" indent="0">
                        <a:buFont typeface="Calibri" panose="020F0502020204030204" pitchFamily="34" charset="0"/>
                        <a:buNone/>
                      </a:pPr>
                      <a:r>
                        <a:rPr lang="fr-FR" sz="950" baseline="0" dirty="0"/>
                        <a:t>- Recruter et organiser les relations écoles</a:t>
                      </a:r>
                    </a:p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r>
                        <a:rPr lang="fr-FR" sz="950" baseline="0" dirty="0"/>
                        <a:t>- </a:t>
                      </a:r>
                      <a:r>
                        <a:rPr lang="fr-FR" sz="950" strike="noStrike" baseline="0" dirty="0"/>
                        <a:t>Gérer la prospective Ressources Humaines :</a:t>
                      </a:r>
                      <a:r>
                        <a:rPr lang="fr-FR" sz="950" b="0" u="none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fr-FR" sz="950" strike="sngStrike" baseline="0" dirty="0"/>
                    </a:p>
                    <a:p>
                      <a:pPr marL="0" indent="0">
                        <a:buFont typeface="Calibri" panose="020F0502020204030204" pitchFamily="34" charset="0"/>
                        <a:buNone/>
                      </a:pPr>
                      <a:r>
                        <a:rPr lang="fr-FR" sz="950" baseline="0" dirty="0"/>
                        <a:t>- Maîtriser le droit social ( contentieux, veille sociale, …)</a:t>
                      </a:r>
                      <a:endParaRPr lang="fr-FR" sz="95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50" baseline="0" dirty="0"/>
                        <a:t>Attirer les talents, les fidéliser et les accompagner à développer au mieux leurs compétences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50" baseline="0" dirty="0"/>
                        <a:t>Disposer des ressources humaines adaptés au bon endroit et au bon moment</a:t>
                      </a:r>
                      <a:endParaRPr lang="fr-FR" sz="95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103420"/>
              </p:ext>
            </p:extLst>
          </p:nvPr>
        </p:nvGraphicFramePr>
        <p:xfrm>
          <a:off x="179070" y="3191993"/>
          <a:ext cx="6500061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9747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DONNEES</a:t>
                      </a:r>
                      <a:r>
                        <a:rPr lang="fr-FR" sz="1000" baseline="0" dirty="0"/>
                        <a:t> D’ENTREE</a:t>
                      </a:r>
                      <a:endParaRPr lang="fr-FR" sz="1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DONNEES DE SORTIE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454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r-FR" sz="900" baseline="0" dirty="0"/>
                        <a:t>-  Orientations stratégiques opérationnelles,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-  Politique QSSE</a:t>
                      </a:r>
                    </a:p>
                    <a:p>
                      <a:pPr marL="84138" indent="-84138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Etude des besoins en formation</a:t>
                      </a:r>
                    </a:p>
                    <a:p>
                      <a:pPr marL="84138" indent="-84138" algn="l" defTabSz="685771" rtl="0" eaLnBrk="1" latinLnBrk="0" hangingPunct="1">
                        <a:buFontTx/>
                        <a:buChar char="-"/>
                      </a:pP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Etude des besoins en recrutement</a:t>
                      </a:r>
                    </a:p>
                    <a:p>
                      <a:pPr marL="84138" marR="0" indent="-84138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Etude des besoins intérim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84138" indent="-84138" algn="l" defTabSz="685771" rtl="0" eaLnBrk="1" latinLnBrk="0" hangingPunct="1">
                        <a:buFontTx/>
                        <a:buChar char="-"/>
                        <a:tabLst/>
                      </a:pP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Vie du salarié (Entretiens, Entretien professionnel, Aptitudes médicales, Absence , Départ en retraite , </a:t>
                      </a:r>
                      <a:r>
                        <a:rPr lang="fr-FR" sz="90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fr-FR" sz="9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…)</a:t>
                      </a:r>
                    </a:p>
                    <a:p>
                      <a:pPr marL="84138" indent="-84138" algn="l" defTabSz="685771" rtl="0" eaLnBrk="1" latinLnBrk="0" hangingPunct="1">
                        <a:buFontTx/>
                        <a:buChar char="-"/>
                        <a:tabLst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Réglementations (Droit du travail, accords d’entreprise, etc..) et ses évolutions.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latin typeface="+mn-lt"/>
                        </a:rPr>
                        <a:t>Dossier administratif du personnel,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latin typeface="+mn-lt"/>
                        </a:rPr>
                        <a:t>Accord et plans d’action (statut collectif, …)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Les PV des CSE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Les attestations de formation et habilitations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Informations dans le SIRH (</a:t>
                      </a:r>
                      <a:r>
                        <a:rPr lang="fr-FR" sz="900" dirty="0" err="1">
                          <a:solidFill>
                            <a:schemeClr val="tx1"/>
                          </a:solidFill>
                          <a:latin typeface="+mn-lt"/>
                        </a:rPr>
                        <a:t>Anael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- </a:t>
                      </a: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suivi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des effectifs, e-carrière) </a:t>
                      </a: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Supports de communication interne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/ </a:t>
                      </a: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externe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Plans de formation </a:t>
                      </a:r>
                    </a:p>
                    <a:p>
                      <a:pPr marL="171450" marR="0" lvl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Plans de recrutement (recrutement, départ, …)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537246"/>
              </p:ext>
            </p:extLst>
          </p:nvPr>
        </p:nvGraphicFramePr>
        <p:xfrm>
          <a:off x="179070" y="4826907"/>
          <a:ext cx="6500061" cy="225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1455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OUTILS/ACTIONS</a:t>
                      </a:r>
                      <a:r>
                        <a:rPr lang="fr-FR" sz="1000" baseline="0" dirty="0"/>
                        <a:t> DE SUIVI</a:t>
                      </a:r>
                      <a:endParaRPr lang="fr-FR" sz="10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INDICATEURS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3772"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SIRH - mon e-carrière??</a:t>
                      </a:r>
                    </a:p>
                    <a:p>
                      <a:pPr marL="171450" marR="0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900" baseline="0" dirty="0" err="1">
                          <a:solidFill>
                            <a:schemeClr val="tx1"/>
                          </a:solidFill>
                        </a:rPr>
                        <a:t>Directskills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??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Revue de processus RH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Procédures Socle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Revue RH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Entretiens Individuels Annuels (EIA) et entretiens professionnels (EP)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Entretiens de départ (suite à démission)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Plan de formation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Revue de personnel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 err="1">
                          <a:solidFill>
                            <a:schemeClr val="tx1"/>
                          </a:solidFill>
                        </a:rPr>
                        <a:t>Reportings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 RH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-     Point d’avancement Directeur de pôle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Droit d’expressions  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Taux de réalisation des 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Entretiens Individuels Annuels (EIA) et entretiens professionnels (EP)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Nombre d’Entrés/sorties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Suivi des contentieux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RH/Démissions/Ruptures conventionnelles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Pourcentage d’Evaluation à chaud des formations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Suivi des Heures supplémentaires / Repos compensateur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="0" dirty="0">
                          <a:solidFill>
                            <a:schemeClr val="tx1"/>
                          </a:solidFill>
                          <a:latin typeface="+mn-lt"/>
                        </a:rPr>
                        <a:t>Turnover / Taux déperdition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latin typeface="+mn-lt"/>
                        </a:rPr>
                        <a:t>Nombre Alternants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Réalisation des visites médicales VIP et SIR et visites de reprise 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Taux d’Absentéisme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Formation  (taux avancement du plan, suivi du budget,..)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Indicateur Bien-être au travail (en lien avec les EIA)</a:t>
                      </a:r>
                      <a:endParaRPr lang="fr-FR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135099"/>
              </p:ext>
            </p:extLst>
          </p:nvPr>
        </p:nvGraphicFramePr>
        <p:xfrm>
          <a:off x="190187" y="7147621"/>
          <a:ext cx="6477625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93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513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5469">
                <a:tc>
                  <a:txBody>
                    <a:bodyPr/>
                    <a:lstStyle/>
                    <a:p>
                      <a:endParaRPr lang="fr-FR" sz="5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bg1"/>
                          </a:solidFill>
                        </a:rPr>
                        <a:t>POSITIF</a:t>
                      </a:r>
                    </a:p>
                    <a:p>
                      <a:pPr algn="ctr"/>
                      <a:r>
                        <a:rPr lang="fr-FR" sz="900" dirty="0">
                          <a:solidFill>
                            <a:schemeClr val="bg1"/>
                          </a:solidFill>
                        </a:rPr>
                        <a:t>(pour</a:t>
                      </a:r>
                      <a:r>
                        <a:rPr lang="fr-FR" sz="900" baseline="0" dirty="0">
                          <a:solidFill>
                            <a:schemeClr val="bg1"/>
                          </a:solidFill>
                        </a:rPr>
                        <a:t> atteindre l’objectif)</a:t>
                      </a:r>
                      <a:endParaRPr lang="fr-FR" sz="900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solidFill>
                            <a:schemeClr val="bg1"/>
                          </a:solidFill>
                        </a:rPr>
                        <a:t>NEGATIF</a:t>
                      </a:r>
                    </a:p>
                    <a:p>
                      <a:pPr algn="ctr"/>
                      <a:r>
                        <a:rPr lang="fr-FR" sz="900" dirty="0">
                          <a:solidFill>
                            <a:schemeClr val="bg1"/>
                          </a:solidFill>
                        </a:rPr>
                        <a:t>(pour atteindre l’objectif)</a:t>
                      </a:r>
                    </a:p>
                  </a:txBody>
                  <a:tcPr marL="91441" marR="9144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322">
                <a:tc>
                  <a:txBody>
                    <a:bodyPr/>
                    <a:lstStyle/>
                    <a:p>
                      <a:pPr algn="ctr"/>
                      <a:r>
                        <a:rPr lang="fr-FR" sz="900" dirty="0"/>
                        <a:t>ORIGINE</a:t>
                      </a:r>
                      <a:r>
                        <a:rPr lang="fr-FR" sz="900" baseline="0" dirty="0"/>
                        <a:t> INTERNE</a:t>
                      </a:r>
                    </a:p>
                  </a:txBody>
                  <a:tcPr marL="91441" marR="91441" vert="vert270" anchor="ctr"/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u="sng" dirty="0"/>
                        <a:t>FORCES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fr-FR" sz="900" b="0" u="none" dirty="0">
                          <a:solidFill>
                            <a:schemeClr val="tx1"/>
                          </a:solidFill>
                        </a:rPr>
                        <a:t>Disponibilité et investissement des équipes RH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fr-FR" sz="900" b="0" u="none" dirty="0">
                          <a:solidFill>
                            <a:schemeClr val="tx1"/>
                          </a:solidFill>
                        </a:rPr>
                        <a:t>Continuité de service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fr-FR" sz="900" b="0" u="none" dirty="0">
                          <a:solidFill>
                            <a:schemeClr val="tx1"/>
                          </a:solidFill>
                        </a:rPr>
                        <a:t>Organisation des services RH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fr-FR" sz="900" b="0" u="none" dirty="0">
                          <a:solidFill>
                            <a:schemeClr val="tx1"/>
                          </a:solidFill>
                        </a:rPr>
                        <a:t>Expertise métier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fr-FR" sz="900" b="0" u="none" dirty="0">
                          <a:solidFill>
                            <a:schemeClr val="tx1"/>
                          </a:solidFill>
                        </a:rPr>
                        <a:t>Les nouveaux statuts 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fr-FR" sz="900" b="0" u="none" dirty="0">
                          <a:solidFill>
                            <a:schemeClr val="tx1"/>
                          </a:solidFill>
                        </a:rPr>
                        <a:t> Groupes de travails (communication interne RSE QVT) </a:t>
                      </a:r>
                    </a:p>
                  </a:txBody>
                  <a:tcPr marL="91441" marR="91441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u="sng" dirty="0"/>
                        <a:t>FAIBLESSES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</a:rPr>
                        <a:t>Planification des recrutements à court et moyen terme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</a:rPr>
                        <a:t>Réception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</a:rPr>
                        <a:t> des informations lié à l’i</a:t>
                      </a:r>
                      <a:r>
                        <a:rPr lang="fr-FR" sz="900" dirty="0">
                          <a:solidFill>
                            <a:schemeClr val="tx1"/>
                          </a:solidFill>
                        </a:rPr>
                        <a:t>dentification du profil à recruter 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</a:rPr>
                        <a:t>Accès à l’information paie/dossier du personnel</a:t>
                      </a:r>
                    </a:p>
                    <a:p>
                      <a:pPr algn="l"/>
                      <a:endParaRPr lang="fr-FR" sz="9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fr-FR" sz="200" dirty="0"/>
                    </a:p>
                  </a:txBody>
                  <a:tcPr marL="91441" marR="91441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4474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/>
                        <a:t>ORIGINE</a:t>
                      </a:r>
                      <a:r>
                        <a:rPr lang="fr-FR" sz="900" baseline="0" dirty="0"/>
                        <a:t> EXTERNE</a:t>
                      </a:r>
                      <a:endParaRPr lang="fr-FR" sz="900" dirty="0"/>
                    </a:p>
                    <a:p>
                      <a:pPr algn="ctr"/>
                      <a:endParaRPr lang="fr-FR" sz="1000" dirty="0"/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9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OPPORTUNITES</a:t>
                      </a:r>
                    </a:p>
                    <a:p>
                      <a:pPr marL="171450" indent="-171450" algn="l" defTabSz="6858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Relations écoles</a:t>
                      </a:r>
                    </a:p>
                    <a:p>
                      <a:pPr marL="171450" indent="-171450" algn="l" defTabSz="6858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Accompagnement sur des sujets d’insertion et de formation</a:t>
                      </a:r>
                    </a:p>
                    <a:p>
                      <a:pPr marL="171450" indent="-171450" algn="l" defTabSz="6858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Passerelles entre les entités membres</a:t>
                      </a:r>
                    </a:p>
                    <a:p>
                      <a:pPr marL="171450" indent="-171450" algn="l" defTabSz="6858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fr-FR" sz="900" b="0" u="none" dirty="0">
                          <a:solidFill>
                            <a:schemeClr val="tx1"/>
                          </a:solidFill>
                        </a:rPr>
                        <a:t>Cursus Formation interne ( Chef d’équipe, encadrants</a:t>
                      </a:r>
                      <a:r>
                        <a:rPr lang="fr-FR" sz="900" b="0" u="none" baseline="0" dirty="0">
                          <a:solidFill>
                            <a:schemeClr val="tx1"/>
                          </a:solidFill>
                        </a:rPr>
                        <a:t> chantiers</a:t>
                      </a:r>
                      <a:r>
                        <a:rPr lang="fr-FR" sz="900" b="0" u="none" dirty="0">
                          <a:solidFill>
                            <a:schemeClr val="tx1"/>
                          </a:solidFill>
                        </a:rPr>
                        <a:t> ) </a:t>
                      </a:r>
                    </a:p>
                  </a:txBody>
                  <a:tcPr marL="91441" marR="9144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MENACES</a:t>
                      </a:r>
                    </a:p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Marque employeur vs Groupes (rémunération et avantages sociaux) </a:t>
                      </a:r>
                    </a:p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Pénurie de candidats </a:t>
                      </a:r>
                    </a:p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 maitrise de la communication externe</a:t>
                      </a:r>
                    </a:p>
                  </a:txBody>
                  <a:tcPr marL="91441" marR="9144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RESSOURCES HUMAINES</a:t>
            </a:r>
          </a:p>
        </p:txBody>
      </p:sp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407226C-5BFC-409E-ADB4-9E9176174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6667747"/>
              </p:ext>
            </p:extLst>
          </p:nvPr>
        </p:nvGraphicFramePr>
        <p:xfrm>
          <a:off x="195939" y="732529"/>
          <a:ext cx="6490611" cy="4163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0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Attentes</a:t>
                      </a:r>
                      <a:r>
                        <a:rPr lang="fr-FR" sz="9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vis-à-vis des autres processus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</a:rPr>
                        <a:t>Données à fournir aux autres processus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3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dirty="0">
                          <a:effectLst/>
                        </a:rPr>
                        <a:t>Stratégie</a:t>
                      </a:r>
                      <a:r>
                        <a:rPr lang="fr-FR" sz="900" baseline="0" dirty="0">
                          <a:effectLst/>
                        </a:rPr>
                        <a:t> et Gouvernance</a:t>
                      </a:r>
                      <a:endParaRPr lang="fr-F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Orientation et stratégie AGAPE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Communications AGAPE - MEMBRES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Besoins de recrutement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RH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 l’actualité RH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Indicateurs et </a:t>
                      </a:r>
                      <a:r>
                        <a:rPr lang="fr-FR" sz="9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RH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QSE</a:t>
                      </a:r>
                      <a:endParaRPr lang="fr-FR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Cadre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du système de management QSSE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sur les évolutions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réglementaires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Relation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avec Avocats (cabinet aide gestion Accident du Travail – Maladie Professionnelle )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Etat des formations, des habilitations et des restrictions médicales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nouveaux arrivants ( CDI – CDD – Alternants – Stagiaire etc. …) et le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personnel intérimaire, les départs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Collaboration pour les dossiers AT/MP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 l’actualité RH - RSE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4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Réalisation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aseline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Besoins de recrutement</a:t>
                      </a:r>
                      <a:endParaRPr lang="fr-FR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 des besoins de recrutement et de formation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sur les problèmes disciplinaires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sur les proposition</a:t>
                      </a:r>
                      <a:r>
                        <a:rPr lang="fr-FR" sz="900" baseline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 de promotions et évolutions professionnelles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aseline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 d’information des problématiques RH du terrain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Accompagnement RH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 l’actualité RH - RSE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Suivi des collaborateurs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à risque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Indicateurs et </a:t>
                      </a:r>
                      <a:r>
                        <a:rPr lang="fr-FR" sz="9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reporting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RH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RH sur le personnel de l’entreprise/service support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74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Administratif et financier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des budgets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Communication des productions mensuels 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Point sur les effectifs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Budget prévisionnel</a:t>
                      </a:r>
                      <a:r>
                        <a:rPr lang="fr-FR" sz="9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des risques et aléas RH</a:t>
                      </a:r>
                      <a:endParaRPr lang="fr-FR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C6979DD-2BAE-4427-AC64-48CEEC539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942128"/>
              </p:ext>
            </p:extLst>
          </p:nvPr>
        </p:nvGraphicFramePr>
        <p:xfrm>
          <a:off x="179070" y="146137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5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2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RESSOURCES HUMAINES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AGP-PROC-06-A</a:t>
                      </a:r>
                      <a:endParaRPr lang="fr-FR" sz="900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75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RESSOURCES HUMAINES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C6979DD-2BAE-4427-AC64-48CEEC5392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385625"/>
              </p:ext>
            </p:extLst>
          </p:nvPr>
        </p:nvGraphicFramePr>
        <p:xfrm>
          <a:off x="179070" y="146137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1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60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RESSOURCES HUMAINES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AGP-PROC-06-A</a:t>
                      </a:r>
                      <a:endParaRPr lang="fr-FR" sz="900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38EA564B-7F09-476F-A7B9-B9DC54582110}"/>
              </a:ext>
            </a:extLst>
          </p:cNvPr>
          <p:cNvSpPr txBox="1">
            <a:spLocks/>
          </p:cNvSpPr>
          <p:nvPr/>
        </p:nvSpPr>
        <p:spPr>
          <a:xfrm>
            <a:off x="186068" y="8718603"/>
            <a:ext cx="6485864" cy="909736"/>
          </a:xfrm>
          <a:prstGeom prst="rect">
            <a:avLst/>
          </a:prstGeom>
          <a:ln>
            <a:solidFill>
              <a:srgbClr val="0055A0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000" b="1" u="sng" dirty="0">
                <a:solidFill>
                  <a:srgbClr val="0055C0"/>
                </a:solidFill>
                <a:latin typeface="+mn-lt"/>
              </a:rPr>
              <a:t>Cartouche de validation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Auteur : AGAPE SAS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Approbateur : Président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Date de rédaction ou de révision </a:t>
            </a:r>
            <a:r>
              <a:rPr lang="fr-FR" sz="1000">
                <a:solidFill>
                  <a:srgbClr val="0055C0"/>
                </a:solidFill>
                <a:latin typeface="+mn-lt"/>
              </a:rPr>
              <a:t>: 18/06/2026 </a:t>
            </a:r>
            <a:endParaRPr lang="fr-FR" sz="1000" dirty="0">
              <a:solidFill>
                <a:srgbClr val="0055C0"/>
              </a:solidFill>
              <a:latin typeface="+mn-lt"/>
            </a:endParaRPr>
          </a:p>
        </p:txBody>
      </p:sp>
      <p:graphicFrame>
        <p:nvGraphicFramePr>
          <p:cNvPr id="7" name="Tableau 2">
            <a:extLst>
              <a:ext uri="{FF2B5EF4-FFF2-40B4-BE49-F238E27FC236}">
                <a16:creationId xmlns:a16="http://schemas.microsoft.com/office/drawing/2014/main" id="{374DF62B-394B-4E53-8149-D4FD76E4ED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559427"/>
              </p:ext>
            </p:extLst>
          </p:nvPr>
        </p:nvGraphicFramePr>
        <p:xfrm>
          <a:off x="623730" y="819178"/>
          <a:ext cx="5723730" cy="265569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7182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3616548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</a:tblGrid>
              <a:tr h="47149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Faiblesses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dirty="0"/>
                        <a:t>Action dédiée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692841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Planification des recrutements à  court et à moyen terme</a:t>
                      </a:r>
                    </a:p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Faire appel à d’autres organismes de recrutements ( cabinets externes, agences d’intérims….)</a:t>
                      </a:r>
                    </a:p>
                    <a:p>
                      <a:endParaRPr lang="fr-FR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  <a:tr h="745683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Réception</a:t>
                      </a:r>
                      <a:r>
                        <a:rPr lang="fr-FR" sz="1000" baseline="0" dirty="0">
                          <a:solidFill>
                            <a:schemeClr val="tx1"/>
                          </a:solidFill>
                        </a:rPr>
                        <a:t> des informations lié à l’i</a:t>
                      </a:r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dentification du profil à recruter 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Points réguliers avec directeurs d’entreprises, présidents, responsables d’entreprises….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085662"/>
                  </a:ext>
                </a:extLst>
              </a:tr>
              <a:tr h="745683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Accès à l’information paie/dossier du personnel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Réunions avec les comités de pilotages.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476807"/>
                  </a:ext>
                </a:extLst>
              </a:tr>
            </a:tbl>
          </a:graphicData>
        </a:graphic>
      </p:graphicFrame>
      <p:graphicFrame>
        <p:nvGraphicFramePr>
          <p:cNvPr id="8" name="Tableau 2">
            <a:extLst>
              <a:ext uri="{FF2B5EF4-FFF2-40B4-BE49-F238E27FC236}">
                <a16:creationId xmlns:a16="http://schemas.microsoft.com/office/drawing/2014/main" id="{75F2082B-BE81-4C01-897B-40BBF1481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374313"/>
              </p:ext>
            </p:extLst>
          </p:nvPr>
        </p:nvGraphicFramePr>
        <p:xfrm>
          <a:off x="623730" y="3619541"/>
          <a:ext cx="5723730" cy="2118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7182">
                  <a:extLst>
                    <a:ext uri="{9D8B030D-6E8A-4147-A177-3AD203B41FA5}">
                      <a16:colId xmlns:a16="http://schemas.microsoft.com/office/drawing/2014/main" val="959110400"/>
                    </a:ext>
                  </a:extLst>
                </a:gridCol>
                <a:gridCol w="3616548">
                  <a:extLst>
                    <a:ext uri="{9D8B030D-6E8A-4147-A177-3AD203B41FA5}">
                      <a16:colId xmlns:a16="http://schemas.microsoft.com/office/drawing/2014/main" val="897020194"/>
                    </a:ext>
                  </a:extLst>
                </a:gridCol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Menaces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50" dirty="0">
                          <a:solidFill>
                            <a:schemeClr val="bg1"/>
                          </a:solidFill>
                        </a:rPr>
                        <a:t>Action dédiée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701968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Marque employeur </a:t>
                      </a:r>
                    </a:p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(rémunération et avantages sociaux) </a:t>
                      </a:r>
                    </a:p>
                    <a:p>
                      <a:endParaRPr lang="fr-FR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Séminaire RH et création de groupes de travail sur thématiques identifiées (AGAPE SAS).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5005006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 maitrise de la communication externe</a:t>
                      </a:r>
                    </a:p>
                    <a:p>
                      <a:endParaRPr lang="fr-FR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Définir une politique </a:t>
                      </a:r>
                      <a:r>
                        <a:rPr lang="fr-FR" sz="1000">
                          <a:solidFill>
                            <a:schemeClr val="tx1"/>
                          </a:solidFill>
                        </a:rPr>
                        <a:t>de communication</a:t>
                      </a:r>
                      <a:endParaRPr lang="fr-FR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085662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marL="0" marR="0" lvl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0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Pénurie de candidats </a:t>
                      </a:r>
                    </a:p>
                    <a:p>
                      <a:endParaRPr lang="fr-FR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Renforcer la communication.</a:t>
                      </a:r>
                    </a:p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Politique de rémunération et avantages sociaux.</a:t>
                      </a:r>
                    </a:p>
                    <a:p>
                      <a:r>
                        <a:rPr lang="fr-FR" sz="1000" dirty="0">
                          <a:solidFill>
                            <a:schemeClr val="tx1"/>
                          </a:solidFill>
                        </a:rPr>
                        <a:t>Définition d’ambassadeurs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81795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32231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9251E3-E4E0-4017-A749-856F332A5074}">
  <ds:schemaRefs>
    <ds:schemaRef ds:uri="http://schemas.microsoft.com/office/2006/metadata/properties"/>
    <ds:schemaRef ds:uri="http://schemas.microsoft.com/office/infopath/2007/PartnerControls"/>
    <ds:schemaRef ds:uri="9336cd3a-1e58-4acd-9074-3d8dd8723c0a"/>
    <ds:schemaRef ds:uri="669cee18-bc53-47dc-840d-a00becaf0890"/>
    <ds:schemaRef ds:uri="4a9cc65e-4f80-4f3f-aeb6-75aad5acc916"/>
  </ds:schemaRefs>
</ds:datastoreItem>
</file>

<file path=customXml/itemProps2.xml><?xml version="1.0" encoding="utf-8"?>
<ds:datastoreItem xmlns:ds="http://schemas.openxmlformats.org/officeDocument/2006/customXml" ds:itemID="{236F1CBC-5D44-4533-9902-45B16256CF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FFCA3B1-003F-4AC6-A2E5-821A4965F5E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2131</TotalTime>
  <Words>834</Words>
  <Application>Microsoft Macintosh PowerPoint</Application>
  <PresentationFormat>Format A4 (210 x 297 mm)</PresentationFormat>
  <Paragraphs>159</Paragraphs>
  <Slides>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Thème Office</vt:lpstr>
      <vt:lpstr>Présentation PowerPoint</vt:lpstr>
      <vt:lpstr>RESSOURCES HUMAINES</vt:lpstr>
      <vt:lpstr>RESSOURCES HUMAINES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69</cp:revision>
  <cp:lastPrinted>2021-03-03T09:37:33Z</cp:lastPrinted>
  <dcterms:created xsi:type="dcterms:W3CDTF">2021-01-13T18:49:37Z</dcterms:created>
  <dcterms:modified xsi:type="dcterms:W3CDTF">2026-06-18T14:43:51Z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Order">
    <vt:r8>158100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