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BFF7B-F51E-4C3B-900A-9993CD6AE8A8}" v="191" dt="2022-05-10T08:40:43.303"/>
    <p1510:client id="{9CACCB5C-469A-4A6A-8BBD-5A164C6EE5FB}" v="2" dt="2024-01-05T14:43:08.1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77" autoAdjust="0"/>
    <p:restoredTop sz="94660"/>
  </p:normalViewPr>
  <p:slideViewPr>
    <p:cSldViewPr snapToGrid="0">
      <p:cViewPr>
        <p:scale>
          <a:sx n="157" d="100"/>
          <a:sy n="157" d="100"/>
        </p:scale>
        <p:origin x="504" y="-5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FFMANN Julia" userId="S::j.hoffmann@satelec.fayat.com::03ad4313-28c5-464e-bcf2-704ea2953842" providerId="AD" clId="Web-{9CACCB5C-469A-4A6A-8BBD-5A164C6EE5FB}"/>
    <pc:docChg chg="modSld">
      <pc:chgData name="HOFFMANN Julia" userId="S::j.hoffmann@satelec.fayat.com::03ad4313-28c5-464e-bcf2-704ea2953842" providerId="AD" clId="Web-{9CACCB5C-469A-4A6A-8BBD-5A164C6EE5FB}" dt="2024-01-05T14:43:08.147" v="1" actId="1076"/>
      <pc:docMkLst>
        <pc:docMk/>
      </pc:docMkLst>
      <pc:sldChg chg="modSp">
        <pc:chgData name="HOFFMANN Julia" userId="S::j.hoffmann@satelec.fayat.com::03ad4313-28c5-464e-bcf2-704ea2953842" providerId="AD" clId="Web-{9CACCB5C-469A-4A6A-8BBD-5A164C6EE5FB}" dt="2024-01-05T14:43:08.147" v="1" actId="1076"/>
        <pc:sldMkLst>
          <pc:docMk/>
          <pc:sldMk cId="3313084662" sldId="256"/>
        </pc:sldMkLst>
        <pc:picChg chg="mod">
          <ac:chgData name="HOFFMANN Julia" userId="S::j.hoffmann@satelec.fayat.com::03ad4313-28c5-464e-bcf2-704ea2953842" providerId="AD" clId="Web-{9CACCB5C-469A-4A6A-8BBD-5A164C6EE5FB}" dt="2024-01-05T14:43:08.147" v="1" actId="1076"/>
          <ac:picMkLst>
            <pc:docMk/>
            <pc:sldMk cId="3313084662" sldId="256"/>
            <ac:picMk id="14" creationId="{00000000-0000-0000-0000-000000000000}"/>
          </ac:picMkLst>
        </pc:picChg>
      </pc:sldChg>
    </pc:docChg>
  </pc:docChgLst>
  <pc:docChgLst>
    <pc:chgData name="CHAVAIN Ingrid" userId="S::i.chavain@satelec.fayat.com::8c775cd0-a46a-41e8-874d-57ca616c53e6" providerId="AD" clId="Web-{295BFF7B-F51E-4C3B-900A-9993CD6AE8A8}"/>
    <pc:docChg chg="modSld">
      <pc:chgData name="CHAVAIN Ingrid" userId="S::i.chavain@satelec.fayat.com::8c775cd0-a46a-41e8-874d-57ca616c53e6" providerId="AD" clId="Web-{295BFF7B-F51E-4C3B-900A-9993CD6AE8A8}" dt="2022-05-10T08:40:37.881" v="185"/>
      <pc:docMkLst>
        <pc:docMk/>
      </pc:docMkLst>
      <pc:sldChg chg="modSp">
        <pc:chgData name="CHAVAIN Ingrid" userId="S::i.chavain@satelec.fayat.com::8c775cd0-a46a-41e8-874d-57ca616c53e6" providerId="AD" clId="Web-{295BFF7B-F51E-4C3B-900A-9993CD6AE8A8}" dt="2022-05-10T08:40:37.881" v="185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295BFF7B-F51E-4C3B-900A-9993CD6AE8A8}" dt="2022-05-10T08:40:20.771" v="181"/>
          <ac:graphicFrameMkLst>
            <pc:docMk/>
            <pc:sldMk cId="3313084662" sldId="256"/>
            <ac:graphicFrameMk id="10" creationId="{00000000-0000-0000-0000-000000000000}"/>
          </ac:graphicFrameMkLst>
        </pc:graphicFrameChg>
        <pc:graphicFrameChg chg="mod modGraphic">
          <ac:chgData name="CHAVAIN Ingrid" userId="S::i.chavain@satelec.fayat.com::8c775cd0-a46a-41e8-874d-57ca616c53e6" providerId="AD" clId="Web-{295BFF7B-F51E-4C3B-900A-9993CD6AE8A8}" dt="2022-05-10T08:40:37.881" v="185"/>
          <ac:graphicFrameMkLst>
            <pc:docMk/>
            <pc:sldMk cId="3313084662" sldId="256"/>
            <ac:graphicFrameMk id="13" creationId="{00000000-0000-0000-0000-000000000000}"/>
          </ac:graphicFrameMkLst>
        </pc:graphicFrameChg>
      </pc:sldChg>
    </pc:docChg>
  </pc:docChgLst>
  <pc:docChgLst>
    <pc:chgData name="CHAVAIN Ingrid" userId="8c775cd0-a46a-41e8-874d-57ca616c53e6" providerId="ADAL" clId="{B58FDEDE-0EB6-4422-9ED7-19C2FA9C4689}"/>
    <pc:docChg chg="modSld">
      <pc:chgData name="CHAVAIN Ingrid" userId="8c775cd0-a46a-41e8-874d-57ca616c53e6" providerId="ADAL" clId="{B58FDEDE-0EB6-4422-9ED7-19C2FA9C4689}" dt="2022-05-10T09:05:34.895" v="9" actId="20577"/>
      <pc:docMkLst>
        <pc:docMk/>
      </pc:docMkLst>
      <pc:sldChg chg="modSp mod">
        <pc:chgData name="CHAVAIN Ingrid" userId="8c775cd0-a46a-41e8-874d-57ca616c53e6" providerId="ADAL" clId="{B58FDEDE-0EB6-4422-9ED7-19C2FA9C4689}" dt="2022-05-10T09:05:23.364" v="2" actId="20577"/>
        <pc:sldMkLst>
          <pc:docMk/>
          <pc:sldMk cId="3313084662" sldId="256"/>
        </pc:sldMkLst>
        <pc:graphicFrameChg chg="modGraphic">
          <ac:chgData name="CHAVAIN Ingrid" userId="8c775cd0-a46a-41e8-874d-57ca616c53e6" providerId="ADAL" clId="{B58FDEDE-0EB6-4422-9ED7-19C2FA9C4689}" dt="2022-05-10T09:05:23.364" v="2" actId="20577"/>
          <ac:graphicFrameMkLst>
            <pc:docMk/>
            <pc:sldMk cId="3313084662" sldId="256"/>
            <ac:graphicFrameMk id="13" creationId="{00000000-0000-0000-0000-000000000000}"/>
          </ac:graphicFrameMkLst>
        </pc:graphicFrameChg>
      </pc:sldChg>
      <pc:sldChg chg="modSp mod">
        <pc:chgData name="CHAVAIN Ingrid" userId="8c775cd0-a46a-41e8-874d-57ca616c53e6" providerId="ADAL" clId="{B58FDEDE-0EB6-4422-9ED7-19C2FA9C4689}" dt="2022-05-10T09:05:34.895" v="9" actId="20577"/>
        <pc:sldMkLst>
          <pc:docMk/>
          <pc:sldMk cId="3456175323" sldId="257"/>
        </pc:sldMkLst>
        <pc:graphicFrameChg chg="modGraphic">
          <ac:chgData name="CHAVAIN Ingrid" userId="8c775cd0-a46a-41e8-874d-57ca616c53e6" providerId="ADAL" clId="{B58FDEDE-0EB6-4422-9ED7-19C2FA9C4689}" dt="2022-05-10T09:05:34.895" v="9" actId="20577"/>
          <ac:graphicFrameMkLst>
            <pc:docMk/>
            <pc:sldMk cId="3456175323" sldId="257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NOM DU PROCESSUS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 dirty="0"/>
              <a:t>REALISATION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094245"/>
              </p:ext>
            </p:extLst>
          </p:nvPr>
        </p:nvGraphicFramePr>
        <p:xfrm>
          <a:off x="176194" y="654022"/>
          <a:ext cx="6508348" cy="888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19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PROCESSUS</a:t>
                      </a:r>
                      <a:r>
                        <a:rPr lang="fr-FR" sz="1100" baseline="0" dirty="0"/>
                        <a:t> EN INTERACTION FORTE</a:t>
                      </a:r>
                      <a:endParaRPr lang="fr-FR" sz="11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05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Chef(s) d’entreprise Membre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7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dirty="0">
                          <a:solidFill>
                            <a:schemeClr val="tx1"/>
                          </a:solidFill>
                          <a:latin typeface="+mn-lt"/>
                        </a:rPr>
                        <a:t>Stratégie</a:t>
                      </a:r>
                      <a:r>
                        <a:rPr lang="fr-FR" sz="7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et Gouvernance / Chiffrage / Commerce / Administratif et financier / </a:t>
                      </a:r>
                      <a:r>
                        <a:rPr lang="fr-FR" sz="700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QSSE / Ressources Humaines / technique / Achats et sous-traitance / Juridique</a:t>
                      </a:r>
                      <a:endParaRPr lang="fr-FR" sz="700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Responsables Techniques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918329"/>
              </p:ext>
            </p:extLst>
          </p:nvPr>
        </p:nvGraphicFramePr>
        <p:xfrm>
          <a:off x="175059" y="1704667"/>
          <a:ext cx="6500061" cy="968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97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ACTIVITES DU PROCESSUS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394">
                <a:tc>
                  <a:txBody>
                    <a:bodyPr/>
                    <a:lstStyle/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</a:rPr>
                        <a:t>Garantir la bonne réalisation des affaires de </a:t>
                      </a:r>
                      <a:r>
                        <a:rPr lang="fr-FR" sz="900" b="0" kern="0" baseline="0" dirty="0">
                          <a:solidFill>
                            <a:schemeClr val="tx1"/>
                          </a:solidFill>
                        </a:rPr>
                        <a:t>chaque entreprise d’activité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900" b="0" kern="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baseline="0" dirty="0">
                          <a:latin typeface="+mn-lt"/>
                        </a:rPr>
                        <a:t>Etudes d’exécution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Préparation</a:t>
                      </a:r>
                      <a:r>
                        <a:rPr lang="fr-FR" sz="900" baseline="0" dirty="0">
                          <a:latin typeface="+mn-lt"/>
                        </a:rPr>
                        <a:t> et réalisation du chantier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Suivi d’affaires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latin typeface="+mn-lt"/>
                        </a:rPr>
                        <a:t>Service</a:t>
                      </a:r>
                      <a:r>
                        <a:rPr lang="fr-FR" sz="900" baseline="0" dirty="0">
                          <a:latin typeface="+mn-lt"/>
                        </a:rPr>
                        <a:t> après vente</a:t>
                      </a:r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517874"/>
              </p:ext>
            </p:extLst>
          </p:nvPr>
        </p:nvGraphicFramePr>
        <p:xfrm>
          <a:off x="184481" y="2811759"/>
          <a:ext cx="6500061" cy="1359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</a:t>
                      </a:r>
                      <a:r>
                        <a:rPr lang="fr-FR" sz="900" baseline="0" dirty="0">
                          <a:latin typeface="+mn-lt"/>
                        </a:rPr>
                        <a:t> D’ENTREE</a:t>
                      </a:r>
                      <a:endParaRPr lang="fr-FR" sz="900" dirty="0">
                        <a:latin typeface="+mn-lt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et objectifs QSSE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Veille réglementaire et normative 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Exigences et besoins clients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Pièces marchés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Données du chiffrage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Dossier constructeur / DOE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Attestation de travaux / Certificat de capacité / Satisfaction client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Fiches de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référence / Communication interne et externe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Bilan financier</a:t>
                      </a:r>
                    </a:p>
                    <a:p>
                      <a:pPr marL="171450" lvl="0" indent="-171450" algn="just">
                        <a:lnSpc>
                          <a:spcPct val="11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Retours d’expérience</a:t>
                      </a:r>
                      <a:endParaRPr lang="fr-FR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744095"/>
              </p:ext>
            </p:extLst>
          </p:nvPr>
        </p:nvGraphicFramePr>
        <p:xfrm>
          <a:off x="179400" y="4521414"/>
          <a:ext cx="6500061" cy="148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OUTILS/ACTIONS</a:t>
                      </a:r>
                      <a:r>
                        <a:rPr lang="fr-FR" sz="1200" baseline="0" dirty="0"/>
                        <a:t> DE SUIVI</a:t>
                      </a:r>
                      <a:endParaRPr lang="fr-FR" sz="12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792"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 de processus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de pilotage :  Entreprise, Exploitation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 de contrat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Réunions de transfert, d’enclenchement et de suivi d’affaires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Audits d’affaires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Logiciels métiers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Outil de mesures des RAE</a:t>
                      </a:r>
                    </a:p>
                    <a:p>
                      <a:pPr marL="171450" marR="0" lvl="1" indent="-171450" algn="l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Outil de suivi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 sz="200" b="1" u="sng" kern="0" dirty="0">
                        <a:solidFill>
                          <a:srgbClr val="6C5C53">
                            <a:lumMod val="75000"/>
                          </a:srgbClr>
                        </a:solidFill>
                      </a:endParaRPr>
                    </a:p>
                    <a:p>
                      <a:pPr marL="171450" indent="-171450" algn="l" defTabSz="685771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Chiffre d’affaires / Résultat sur affaire</a:t>
                      </a:r>
                      <a:endParaRPr lang="fr-FR" sz="800" b="0" strike="sngStrike" kern="1200" baseline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Evolution du K1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FAE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de satisfaction client</a:t>
                      </a:r>
                    </a:p>
                    <a:p>
                      <a:pPr marL="171450" indent="-171450" algn="l" defTabSz="685771" rtl="0" eaLnBrk="1" latinLnBrk="0" hangingPunct="1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de retours d’expérience réalisés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lang="fr-FR" sz="8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exé</a:t>
                      </a:r>
                      <a:r>
                        <a:rPr lang="fr-FR" sz="8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: suivi des temps dédiés à la réalisation des plans, des indices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013363"/>
              </p:ext>
            </p:extLst>
          </p:nvPr>
        </p:nvGraphicFramePr>
        <p:xfrm>
          <a:off x="181928" y="6366024"/>
          <a:ext cx="6172677" cy="3431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811"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POSITIF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</a:t>
                      </a:r>
                      <a:r>
                        <a:rPr lang="fr-FR" sz="1300" baseline="0" dirty="0">
                          <a:latin typeface="+mn-lt"/>
                        </a:rPr>
                        <a:t> atteindre l’objectif)</a:t>
                      </a:r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NEGATIF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156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INTERNE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>
                          <a:latin typeface="+mn-lt"/>
                        </a:rPr>
                        <a:t>FORCES</a:t>
                      </a: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>
                          <a:latin typeface="+mn-lt"/>
                        </a:rPr>
                        <a:t>FAIBLESSES</a:t>
                      </a: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49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9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EXTERNE</a:t>
                      </a:r>
                      <a:endParaRPr lang="fr-FR" sz="1200" dirty="0">
                        <a:latin typeface="+mn-lt"/>
                      </a:endParaRPr>
                    </a:p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9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958115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REALISATION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AGP-PROC-05-A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775098" y="7814930"/>
            <a:ext cx="1701209" cy="898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VOIR SWOT PAR ENTREPRISE</a:t>
            </a:r>
          </a:p>
        </p:txBody>
      </p:sp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202299"/>
              </p:ext>
            </p:extLst>
          </p:nvPr>
        </p:nvGraphicFramePr>
        <p:xfrm>
          <a:off x="195937" y="1263682"/>
          <a:ext cx="6490611" cy="7388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Quelles sont les attentes du processus REALISATION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Quelles</a:t>
                      </a:r>
                      <a:r>
                        <a:rPr lang="fr-FR" sz="1000" baseline="0" dirty="0">
                          <a:effectLst/>
                        </a:rPr>
                        <a:t> sont les attentes des autres processus vis-à-vis du processus de REALISATION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Stratégie</a:t>
                      </a:r>
                      <a:r>
                        <a:rPr lang="fr-FR" sz="1000" baseline="0" dirty="0">
                          <a:effectLst/>
                        </a:rPr>
                        <a:t> et Gouvernance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financier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QSE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 RH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Chiffrage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Transfert des données du chiffrage : documentation, risques et opportunités, exigences du client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Retours d’expérience</a:t>
                      </a:r>
                      <a:endParaRPr lang="fr-FR" sz="900" b="0" strike="sng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Prospection et développement du relationnel avec les différents intervenants des projets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 déroulé de l’affaire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active à la relation commerciale client et à la prospection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strike="sng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à disposition dans les délais des données financières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</a:t>
                      </a: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financier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QSSE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QSSE : supports de communication, avis sur la documentation de chantier, aide à la résolution de problèmes, appels d’offre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évolutions réglementaires en matière de QSSE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Remontées d’informations QSSE (Non-Conformité, enquête de satisfaction, accidents, dysfonctionnements, Certificats de capacité…)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Ressources humaines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au recrutement et à l’embauche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 l’actualité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Suivi des collaborateurs à risques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Indicateurs et Reporting RH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RH sur le personnel de l’entreprise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Remontées d’information des problématiques RH du terrain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Technique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à disposition dans les délais de moyens (matériel, équipements, véhicules, EPI conforme à la demande et en bon état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Présentation de matériel et équipements performants et innovants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Anticipation des demandes de matériel, équipements, véhicules et EPI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Soin apporté au matériel et aux équipements utilisés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dysfonctionnements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1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Achats et sous-traitance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 des budgets d’achats sur affaire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 des délais de livraison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Présentation de produits innovants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Sourcing et suivi des partenaires sous-traitants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Anticipation des consultations et des commandes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Connaissance des objectifs d’achats sur affaire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à l’évaluation des sous-traitants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Juridique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réglementaire et communication sur les évolutions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à la lecture des pièces marché client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à l’élaboration de pièces marché pour les affaires complexes (mémoire, courriers…)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au fil de l’eau de l’avancement des affaires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des données techniques pour les dossiers contentieux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4044264211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482547" y="802017"/>
            <a:ext cx="275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INTERACTIONS </a:t>
            </a:r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200980" y="8775499"/>
            <a:ext cx="6485864" cy="90973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AGAPE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</a:t>
            </a:r>
            <a:r>
              <a:rPr lang="fr-FR" sz="1000">
                <a:solidFill>
                  <a:srgbClr val="0055C0"/>
                </a:solidFill>
                <a:latin typeface="+mn-lt"/>
              </a:rPr>
              <a:t>: 06-2026</a:t>
            </a:r>
            <a:endParaRPr lang="fr-FR" sz="1000" dirty="0">
              <a:solidFill>
                <a:srgbClr val="0055C0"/>
              </a:solidFill>
              <a:latin typeface="+mn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865645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REALISATION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AGP-PROC-05-A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E3465D7-E8AC-4BF0-9660-57A073B7EC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718F0B-0851-4020-AA4A-328BF5A201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5A16BF-7BA1-4186-ADB9-DA09920C663A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238ac1ad-bc06-4a49-b26a-9b63eefa63f3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afcfc7cd-f0c5-4708-b6f8-dd1239d97f0d"/>
    <ds:schemaRef ds:uri="9336cd3a-1e58-4acd-9074-3d8dd8723c0a"/>
    <ds:schemaRef ds:uri="669cee18-bc53-47dc-840d-a00becaf0890"/>
    <ds:schemaRef ds:uri="4a9cc65e-4f80-4f3f-aeb6-75aad5acc9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979</TotalTime>
  <Words>575</Words>
  <Application>Microsoft Macintosh PowerPoint</Application>
  <PresentationFormat>Format A4 (210 x 297 mm)</PresentationFormat>
  <Paragraphs>121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Thème Office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79</cp:revision>
  <dcterms:created xsi:type="dcterms:W3CDTF">2021-01-13T18:49:37Z</dcterms:created>
  <dcterms:modified xsi:type="dcterms:W3CDTF">2026-06-18T14:35:56Z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