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sldIdLst>
    <p:sldId id="256" r:id="rId5"/>
    <p:sldId id="257" r:id="rId6"/>
    <p:sldId id="258" r:id="rId7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A3BC"/>
    <a:srgbClr val="DFC9EF"/>
    <a:srgbClr val="B07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77" autoAdjust="0"/>
    <p:restoredTop sz="94660"/>
  </p:normalViewPr>
  <p:slideViewPr>
    <p:cSldViewPr snapToGrid="0">
      <p:cViewPr>
        <p:scale>
          <a:sx n="173" d="100"/>
          <a:sy n="173" d="100"/>
        </p:scale>
        <p:origin x="17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VAIN Ingrid" userId="8c775cd0-a46a-41e8-874d-57ca616c53e6" providerId="ADAL" clId="{F6BBB86E-9AD5-4806-9534-A06C9079BFB4}"/>
    <pc:docChg chg="modSld">
      <pc:chgData name="CHAVAIN Ingrid" userId="8c775cd0-a46a-41e8-874d-57ca616c53e6" providerId="ADAL" clId="{F6BBB86E-9AD5-4806-9534-A06C9079BFB4}" dt="2022-05-10T09:04:39.820" v="11" actId="20577"/>
      <pc:docMkLst>
        <pc:docMk/>
      </pc:docMkLst>
      <pc:sldChg chg="modSp mod">
        <pc:chgData name="CHAVAIN Ingrid" userId="8c775cd0-a46a-41e8-874d-57ca616c53e6" providerId="ADAL" clId="{F6BBB86E-9AD5-4806-9534-A06C9079BFB4}" dt="2022-05-10T09:04:28.231" v="3" actId="20577"/>
        <pc:sldMkLst>
          <pc:docMk/>
          <pc:sldMk cId="3313084662" sldId="256"/>
        </pc:sldMkLst>
        <pc:graphicFrameChg chg="modGraphic">
          <ac:chgData name="CHAVAIN Ingrid" userId="8c775cd0-a46a-41e8-874d-57ca616c53e6" providerId="ADAL" clId="{F6BBB86E-9AD5-4806-9534-A06C9079BFB4}" dt="2022-05-10T09:04:28.231" v="3" actId="20577"/>
          <ac:graphicFrameMkLst>
            <pc:docMk/>
            <pc:sldMk cId="3313084662" sldId="256"/>
            <ac:graphicFrameMk id="13" creationId="{00000000-0000-0000-0000-000000000000}"/>
          </ac:graphicFrameMkLst>
        </pc:graphicFrameChg>
      </pc:sldChg>
      <pc:sldChg chg="modSp mod">
        <pc:chgData name="CHAVAIN Ingrid" userId="8c775cd0-a46a-41e8-874d-57ca616c53e6" providerId="ADAL" clId="{F6BBB86E-9AD5-4806-9534-A06C9079BFB4}" dt="2022-05-10T09:04:34.020" v="7" actId="20577"/>
        <pc:sldMkLst>
          <pc:docMk/>
          <pc:sldMk cId="3456175323" sldId="257"/>
        </pc:sldMkLst>
        <pc:graphicFrameChg chg="modGraphic">
          <ac:chgData name="CHAVAIN Ingrid" userId="8c775cd0-a46a-41e8-874d-57ca616c53e6" providerId="ADAL" clId="{F6BBB86E-9AD5-4806-9534-A06C9079BFB4}" dt="2022-05-10T09:04:34.020" v="7" actId="20577"/>
          <ac:graphicFrameMkLst>
            <pc:docMk/>
            <pc:sldMk cId="3456175323" sldId="257"/>
            <ac:graphicFrameMk id="6" creationId="{00000000-0000-0000-0000-000000000000}"/>
          </ac:graphicFrameMkLst>
        </pc:graphicFrameChg>
      </pc:sldChg>
      <pc:sldChg chg="modSp mod">
        <pc:chgData name="CHAVAIN Ingrid" userId="8c775cd0-a46a-41e8-874d-57ca616c53e6" providerId="ADAL" clId="{F6BBB86E-9AD5-4806-9534-A06C9079BFB4}" dt="2022-05-10T09:04:39.820" v="11" actId="20577"/>
        <pc:sldMkLst>
          <pc:docMk/>
          <pc:sldMk cId="3791615374" sldId="258"/>
        </pc:sldMkLst>
        <pc:graphicFrameChg chg="modGraphic">
          <ac:chgData name="CHAVAIN Ingrid" userId="8c775cd0-a46a-41e8-874d-57ca616c53e6" providerId="ADAL" clId="{F6BBB86E-9AD5-4806-9534-A06C9079BFB4}" dt="2022-05-10T09:04:39.820" v="11" actId="20577"/>
          <ac:graphicFrameMkLst>
            <pc:docMk/>
            <pc:sldMk cId="3791615374" sldId="258"/>
            <ac:graphicFrameMk id="6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C4083-1AA2-49A5-B259-A641643CDCE1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A803A-5DC5-4B21-8C20-7812FBB5B1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925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A803A-5DC5-4B21-8C20-7812FBB5B18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175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57250" y="156412"/>
            <a:ext cx="5829300" cy="469232"/>
          </a:xfrm>
          <a:prstGeom prst="rect">
            <a:avLst/>
          </a:prstGeom>
        </p:spPr>
        <p:txBody>
          <a:bodyPr anchor="b"/>
          <a:lstStyle>
            <a:lvl1pPr algn="r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/>
              <a:t>NOM DU PROCESSUS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11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857250" y="156412"/>
            <a:ext cx="5829300" cy="469232"/>
          </a:xfrm>
          <a:prstGeom prst="rect">
            <a:avLst/>
          </a:prstGeom>
        </p:spPr>
        <p:txBody>
          <a:bodyPr anchor="b"/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sz="2000" dirty="0"/>
              <a:t>REALISATION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6248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dt="0"/>
  <p:txStyles>
    <p:titleStyle>
      <a:lvl1pPr algn="l" defTabSz="68577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9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6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1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663668"/>
              </p:ext>
            </p:extLst>
          </p:nvPr>
        </p:nvGraphicFramePr>
        <p:xfrm>
          <a:off x="176194" y="654022"/>
          <a:ext cx="6508348" cy="92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7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52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8119">
                <a:tc gridSpan="2"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PILOTAGE DU PROCESSUS</a:t>
                      </a:r>
                    </a:p>
                  </a:txBody>
                  <a:tcPr marL="91441" marR="91441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PROCESSUS</a:t>
                      </a:r>
                      <a:r>
                        <a:rPr lang="fr-FR" sz="1300" baseline="0" dirty="0"/>
                        <a:t> EN INTERACTION FORTE</a:t>
                      </a:r>
                      <a:endParaRPr lang="fr-FR" sz="1300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205">
                <a:tc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Pilote(s):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Directeur</a:t>
                      </a:r>
                      <a:r>
                        <a:rPr lang="fr-FR" sz="9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/>
                </a:tc>
                <a:tc rowSpan="2">
                  <a:txBody>
                    <a:bodyPr/>
                    <a:lstStyle/>
                    <a:p>
                      <a:endParaRPr lang="fr-FR" sz="9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Directions</a:t>
                      </a:r>
                      <a:endParaRPr lang="fr-FR" sz="900" strike="noStrike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Service Techniques, Service Achat, Service Comptable et Financier </a:t>
                      </a:r>
                    </a:p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Service Paie et service juridique </a:t>
                      </a:r>
                      <a:endParaRPr lang="fr-FR" sz="900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063">
                <a:tc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Co-pilote(s):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Directeurs Entreprises</a:t>
                      </a:r>
                    </a:p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968742"/>
              </p:ext>
            </p:extLst>
          </p:nvPr>
        </p:nvGraphicFramePr>
        <p:xfrm>
          <a:off x="176191" y="1575084"/>
          <a:ext cx="6500061" cy="1099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2697"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FINALITE</a:t>
                      </a:r>
                      <a:r>
                        <a:rPr lang="fr-FR" sz="1300" baseline="0" dirty="0"/>
                        <a:t> DU PROCESSUS</a:t>
                      </a:r>
                      <a:endParaRPr lang="fr-FR" sz="13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ACTIVITES DU PROCESSUS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394">
                <a:tc>
                  <a:txBody>
                    <a:bodyPr/>
                    <a:lstStyle/>
                    <a:p>
                      <a:pPr marL="171450" indent="-171450" algn="just" defTabSz="4572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0" dirty="0">
                          <a:solidFill>
                            <a:schemeClr val="tx1"/>
                          </a:solidFill>
                        </a:rPr>
                        <a:t>Garantir</a:t>
                      </a:r>
                      <a:r>
                        <a:rPr lang="fr-FR" sz="900" b="0" kern="0" baseline="0" dirty="0">
                          <a:solidFill>
                            <a:schemeClr val="tx1"/>
                          </a:solidFill>
                        </a:rPr>
                        <a:t> la satisfaction client et répondre aux attentes de l’actionnaire </a:t>
                      </a:r>
                      <a:endParaRPr lang="fr-FR" sz="900" dirty="0">
                        <a:latin typeface="+mn-lt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900" b="0" kern="0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latin typeface="+mn-lt"/>
                        </a:rPr>
                        <a:t>Choix des stratégies des entreprises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latin typeface="+mn-lt"/>
                        </a:rPr>
                        <a:t>Validation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des offres majeures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Communication des décisions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Concertation sur les décisions majeures </a:t>
                      </a:r>
                      <a:endParaRPr lang="fr-FR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FR" sz="9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235898"/>
              </p:ext>
            </p:extLst>
          </p:nvPr>
        </p:nvGraphicFramePr>
        <p:xfrm>
          <a:off x="171781" y="2566409"/>
          <a:ext cx="6500061" cy="2114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7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+mn-lt"/>
                        </a:rPr>
                        <a:t>DONNEES</a:t>
                      </a:r>
                      <a:r>
                        <a:rPr lang="fr-FR" sz="900" baseline="0" dirty="0">
                          <a:latin typeface="+mn-lt"/>
                        </a:rPr>
                        <a:t> D’ENTREE</a:t>
                      </a:r>
                      <a:endParaRPr lang="fr-FR" sz="900" dirty="0">
                        <a:latin typeface="+mn-lt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+mn-lt"/>
                        </a:rPr>
                        <a:t>DONNEES DE SORTIE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Attentes des membres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Politique Budgétaire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Politique salariale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Politique de formation 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Capacité d’investissement 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Compétences des salariés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Stratégie de développement 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9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9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9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 algn="just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Bilan financier mensuel </a:t>
                      </a:r>
                    </a:p>
                    <a:p>
                      <a:pPr marL="171450" lvl="0" indent="-171450" algn="just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Etat des trésoreries</a:t>
                      </a:r>
                    </a:p>
                    <a:p>
                      <a:pPr marL="171450" lvl="0" indent="-171450" algn="just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Succès commerciaux </a:t>
                      </a:r>
                    </a:p>
                    <a:p>
                      <a:pPr marL="171450" lvl="0" indent="-171450" algn="just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Dossiers contentieux  (Commerces &amp; Prud’hommes ) </a:t>
                      </a:r>
                    </a:p>
                    <a:p>
                      <a:pPr marL="171450" lvl="0" indent="-171450" algn="just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Suivi de l’absentéisme ; du turn-over, du TF et TG</a:t>
                      </a:r>
                    </a:p>
                    <a:p>
                      <a:pPr marL="171450" lvl="0" indent="-171450" algn="just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Charge du collège ouvriers  </a:t>
                      </a:r>
                    </a:p>
                    <a:p>
                      <a:pPr marL="171450" lvl="0" indent="-171450" algn="just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Tableaux d’investissements </a:t>
                      </a:r>
                    </a:p>
                    <a:p>
                      <a:pPr marL="171450" lvl="0" indent="-171450" algn="just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Evolutions de la masse salariale</a:t>
                      </a:r>
                    </a:p>
                    <a:p>
                      <a:pPr marL="171450" lvl="0" indent="-171450" algn="just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Accord d’entreprise </a:t>
                      </a:r>
                    </a:p>
                    <a:p>
                      <a:pPr marL="171450" lvl="0" indent="-171450" algn="just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Actions sociétales </a:t>
                      </a:r>
                    </a:p>
                    <a:p>
                      <a:pPr marL="171450" lvl="0" indent="-171450" algn="just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endParaRPr lang="fr-FR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381279"/>
              </p:ext>
            </p:extLst>
          </p:nvPr>
        </p:nvGraphicFramePr>
        <p:xfrm>
          <a:off x="179400" y="4553174"/>
          <a:ext cx="6500061" cy="1696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OUTILS/ACTIONS</a:t>
                      </a:r>
                      <a:r>
                        <a:rPr lang="fr-FR" sz="1300" baseline="0" dirty="0"/>
                        <a:t> DE SUIVI</a:t>
                      </a:r>
                      <a:endParaRPr lang="fr-FR" sz="13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INDICATEURS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Revue de processus &amp; Procédures socles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Réunions commerciales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Réunions de pilotage : CODIR AGAPE, Entreprise, Exploitation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Revues QSE, RH et juridique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Comités de Risques 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Entretiens individuels 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Logiciels métiers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Patrimoine Moyens &amp; Immobiliers  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defTabSz="4572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r-FR" sz="300" b="1" u="sng" kern="0" dirty="0">
                        <a:solidFill>
                          <a:srgbClr val="6C5C53">
                            <a:lumMod val="75000"/>
                          </a:srgbClr>
                        </a:solidFill>
                      </a:endParaRPr>
                    </a:p>
                    <a:p>
                      <a:pPr marL="171450" indent="-171450" algn="l" defTabSz="685771" rtl="0" eaLnBrk="1" latinLnBrk="0" hangingPunct="1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Résultat Eco des Pôles </a:t>
                      </a:r>
                    </a:p>
                    <a:p>
                      <a:pPr marL="171450" indent="-171450" algn="l" defTabSz="685771" rtl="0" eaLnBrk="1" latinLnBrk="0" hangingPunct="1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Trésorerie par établissement comptables</a:t>
                      </a:r>
                    </a:p>
                    <a:p>
                      <a:pPr marL="171450" indent="-171450" algn="l" defTabSz="685771" rtl="0" eaLnBrk="1" latinLnBrk="0" hangingPunct="1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Prises de commandes </a:t>
                      </a:r>
                    </a:p>
                    <a:p>
                      <a:pPr marL="171450" indent="-171450" algn="l" defTabSz="685771" rtl="0" eaLnBrk="1" latinLnBrk="0" hangingPunct="1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Indice de satisfaction client</a:t>
                      </a:r>
                    </a:p>
                    <a:p>
                      <a:pPr marL="171450" indent="-171450" algn="l" defTabSz="685771" rtl="0" eaLnBrk="1" latinLnBrk="0" hangingPunct="1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Evolution des taux de fréquence et d’absentéisme</a:t>
                      </a:r>
                    </a:p>
                    <a:p>
                      <a:pPr marL="171450" indent="-171450" algn="l" defTabSz="685771" rtl="0" eaLnBrk="1" latinLnBrk="0" hangingPunct="1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Suivi des maladies professionnelles  </a:t>
                      </a:r>
                    </a:p>
                    <a:p>
                      <a:pPr marL="171450" indent="-171450" algn="l" defTabSz="685771" rtl="0" eaLnBrk="1" latinLnBrk="0" hangingPunct="1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Suivi des entretiens individuels 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9218"/>
              </p:ext>
            </p:extLst>
          </p:nvPr>
        </p:nvGraphicFramePr>
        <p:xfrm>
          <a:off x="181928" y="6366024"/>
          <a:ext cx="6172677" cy="35293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26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9811">
                <a:tc>
                  <a:txBody>
                    <a:bodyPr/>
                    <a:lstStyle/>
                    <a:p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latin typeface="+mn-lt"/>
                        </a:rPr>
                        <a:t>POSITIF</a:t>
                      </a:r>
                    </a:p>
                    <a:p>
                      <a:pPr algn="ctr"/>
                      <a:r>
                        <a:rPr lang="fr-FR" sz="1300" dirty="0">
                          <a:latin typeface="+mn-lt"/>
                        </a:rPr>
                        <a:t>(pour</a:t>
                      </a:r>
                      <a:r>
                        <a:rPr lang="fr-FR" sz="1300" baseline="0" dirty="0">
                          <a:latin typeface="+mn-lt"/>
                        </a:rPr>
                        <a:t> atteindre l’objectif)</a:t>
                      </a:r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latin typeface="+mn-lt"/>
                        </a:rPr>
                        <a:t>NEGATIF</a:t>
                      </a:r>
                    </a:p>
                    <a:p>
                      <a:pPr algn="ctr"/>
                      <a:r>
                        <a:rPr lang="fr-FR" sz="1300" dirty="0">
                          <a:latin typeface="+mn-lt"/>
                        </a:rPr>
                        <a:t>(pour atteindre l’objectif)</a:t>
                      </a:r>
                    </a:p>
                  </a:txBody>
                  <a:tcPr marL="91441" marR="91441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endParaRPr lang="fr-FR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1156"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+mn-lt"/>
                        </a:rPr>
                        <a:t>ORIGINE</a:t>
                      </a:r>
                      <a:r>
                        <a:rPr lang="fr-FR" sz="1200" baseline="0" dirty="0">
                          <a:latin typeface="+mn-lt"/>
                        </a:rPr>
                        <a:t> INTERNE</a:t>
                      </a:r>
                    </a:p>
                  </a:txBody>
                  <a:tcPr marL="91441" marR="91441" vert="vert270"/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u="sng" dirty="0">
                          <a:latin typeface="+mn-lt"/>
                        </a:rPr>
                        <a:t>FORCES</a:t>
                      </a:r>
                    </a:p>
                    <a:p>
                      <a:pPr algn="ctr"/>
                      <a:endParaRPr lang="fr-FR" sz="800" b="1" u="sng" dirty="0">
                        <a:latin typeface="+mn-lt"/>
                      </a:endParaRP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Equipe de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Direction soudée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Organisation partagée et comprise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100% des unités structurellement bénéficiaires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Fidélité des salariés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Niveaux d’expertise technique 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Ascenseur sociale efficace </a:t>
                      </a:r>
                      <a:endParaRPr lang="fr-FR" sz="9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u="sng" dirty="0">
                          <a:latin typeface="+mn-lt"/>
                        </a:rPr>
                        <a:t>FAIBLESSES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u="sng" dirty="0">
                        <a:latin typeface="+mn-lt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Inefficacité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du recouvrement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Outils archaïques a </a:t>
                      </a:r>
                      <a:r>
                        <a:rPr lang="fr-FR" sz="900" baseline="0" dirty="0" err="1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rempalcer</a:t>
                      </a:r>
                      <a:endParaRPr lang="fr-FR" sz="9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strike="noStrike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Politique RSE  à concrétiser </a:t>
                      </a:r>
                      <a:endParaRPr lang="fr-FR" sz="9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Animation des œuvres sociales des CSE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ERP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u="none" strike="noStrike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Production de bilan Carbonne par projets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  <a:defRPr/>
                      </a:pPr>
                      <a:endParaRPr lang="fr-FR" sz="9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  <a:defRPr/>
                      </a:pPr>
                      <a:endParaRPr lang="fr-FR" sz="9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149"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2901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+mn-lt"/>
                        </a:rPr>
                        <a:t>ORIGINE</a:t>
                      </a:r>
                      <a:r>
                        <a:rPr lang="fr-FR" sz="1200" baseline="0" dirty="0">
                          <a:latin typeface="+mn-lt"/>
                        </a:rPr>
                        <a:t> EXTERNE</a:t>
                      </a:r>
                      <a:endParaRPr lang="fr-FR" sz="1200" dirty="0">
                        <a:latin typeface="+mn-lt"/>
                      </a:endParaRPr>
                    </a:p>
                    <a:p>
                      <a:endParaRPr lang="fr-FR" sz="1300" dirty="0">
                        <a:latin typeface="+mn-lt"/>
                      </a:endParaRPr>
                    </a:p>
                  </a:txBody>
                  <a:tcPr marL="91441" marR="91441" vert="vert270"/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fr-FR" sz="13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OPPORTUNITES</a:t>
                      </a:r>
                    </a:p>
                    <a:p>
                      <a:pPr marL="0" algn="ctr" defTabSz="685800" rtl="0" eaLnBrk="1" latinLnBrk="0" hangingPunct="1"/>
                      <a:endParaRPr lang="fr-FR" sz="800" b="1" u="sng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Image</a:t>
                      </a:r>
                      <a:r>
                        <a:rPr lang="fr-FR" sz="9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du groupe Agape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Notoriété de AGAPE auprès des clients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Les nouvelles technologies Numériques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Plan de redéploiement  Industriel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Plan Climat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Activé Energie stratégiquement porteuse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Le plan Deru2</a:t>
                      </a:r>
                      <a:endParaRPr lang="fr-FR" sz="900" b="0" u="non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MENACES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u="sng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Agressivité Concurrents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Synergies de Groupe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Communication Externe insuffisante 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Politique Juridique petite et moyenne entreprise. 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Politique environnemental insuffisante 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Difficulté de recrutement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endParaRPr lang="fr-FR" sz="9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302373"/>
              </p:ext>
            </p:extLst>
          </p:nvPr>
        </p:nvGraphicFramePr>
        <p:xfrm>
          <a:off x="175260" y="1142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15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5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Gouvernance</a:t>
                      </a:r>
                      <a:r>
                        <a:rPr lang="fr-FR" baseline="0" dirty="0"/>
                        <a:t> &amp; Stratégie </a:t>
                      </a:r>
                      <a:endParaRPr lang="fr-FR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AGP-PROC-01-A</a:t>
                      </a:r>
                      <a:endParaRPr lang="fr-FR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3084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2">
            <a:extLst>
              <a:ext uri="{FF2B5EF4-FFF2-40B4-BE49-F238E27FC236}">
                <a16:creationId xmlns:a16="http://schemas.microsoft.com/office/drawing/2014/main" id="{E407226C-5BFC-409E-ADB4-9E91761748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1543495"/>
              </p:ext>
            </p:extLst>
          </p:nvPr>
        </p:nvGraphicFramePr>
        <p:xfrm>
          <a:off x="195937" y="1263682"/>
          <a:ext cx="6490611" cy="74576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7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9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</a:rPr>
                        <a:t> Processus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  <a:latin typeface="+mn-lt"/>
                          <a:ea typeface="+mn-ea"/>
                          <a:cs typeface="+mn-cs"/>
                        </a:rPr>
                        <a:t>Attentes vis-à-vis des autres processus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</a:rPr>
                        <a:t>Données à fournir aux autres processus</a:t>
                      </a:r>
                      <a:endParaRPr lang="fr-FR" sz="1000" baseline="0" dirty="0">
                        <a:effectLst/>
                      </a:endParaRPr>
                    </a:p>
                  </a:txBody>
                  <a:tcPr marL="50974" marR="50974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1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  <a:latin typeface="+mn-lt"/>
                          <a:ea typeface="+mn-ea"/>
                          <a:cs typeface="+mn-cs"/>
                        </a:rPr>
                        <a:t>Réalisation</a:t>
                      </a:r>
                      <a:r>
                        <a:rPr lang="fr-FR" sz="10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Maitrise des K1 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Maitrise des FG entreprises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Alerte des défauts de recouvrement  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Prise de commande globale et détaillé pour les affaires sup à 1 M€  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Validation des offres majeures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Process de fonctionnement des entreprises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Répartition des dossiers à spectre large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0" indent="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0" indent="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Commerce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Retours satisfaction clients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Identification des projets à venir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Mise en relation des forces de réalisation (internes ou externes) 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Politique stratégique des Entreprise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Politique de communication Commerciale  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Administratif et Financier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Contentieux de recouvrement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Analyse budgétaire de l’exercice 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Résultat mensuel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Provisions à constituer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Compte des résultats et bilan 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Validation des prévisions commerciales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Politique salariale 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QSSE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Suivi des maladies professionnelles &amp; TMS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Alerte accident grave 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Taux d’absentéisme 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TF &amp; TG 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Proposition d’investissement Environnement 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Proposition de formation santé 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Veille réglementaire environnementale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Politique du challenge sécurité 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Politique environnement 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Politique Santé 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Objectif accidentologie 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Règles d’organisation 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Ressources humaines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CV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Synthèse  de entretiens individuels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People Revue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 de formation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Alerte sur les mal-être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Veille réglementaire droit du travail  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Politique des entretiens individuels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Politiques salariales et de Formation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Composition des fiches de postes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Politique d’accueil des apprentis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Stratégie de défense Prud'homale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Accord d’entreprise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Technique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Taux d’utilisation du parc automobile &amp; outillage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Taux de rotation des magasins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Consommations des énergies fossiles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Taux de recyclage de nos déchets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Politique de service à la réalisation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Politique de l’environnement de travail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Capacité d’investissement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Politique de revalorisation de nos déchets. </a:t>
                      </a: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714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Achats et sous-traitance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Evolution du cours des matières premières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Négociation des familles d’achats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Négociation des BFA 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Stratégie de partenariat industriel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Couverture budgétaire du service 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Juridique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Veille juridique législative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Tableau de bord des actions en cours 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Décisions des actions , choix des orientations 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4044264211"/>
                  </a:ext>
                </a:extLst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2482547" y="802017"/>
            <a:ext cx="2755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INTERACTIONS </a:t>
            </a: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282155"/>
              </p:ext>
            </p:extLst>
          </p:nvPr>
        </p:nvGraphicFramePr>
        <p:xfrm>
          <a:off x="175260" y="1142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4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2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Gouvernance</a:t>
                      </a:r>
                      <a:r>
                        <a:rPr lang="fr-FR" baseline="0" dirty="0"/>
                        <a:t> &amp; Stratégie </a:t>
                      </a:r>
                      <a:endParaRPr lang="fr-FR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AGP-PROC-01-A</a:t>
                      </a:r>
                      <a:endParaRPr lang="fr-FR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175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3"/>
          <p:cNvSpPr txBox="1">
            <a:spLocks/>
          </p:cNvSpPr>
          <p:nvPr/>
        </p:nvSpPr>
        <p:spPr>
          <a:xfrm>
            <a:off x="200980" y="8775499"/>
            <a:ext cx="6485864" cy="909736"/>
          </a:xfrm>
          <a:prstGeom prst="rect">
            <a:avLst/>
          </a:prstGeom>
          <a:ln>
            <a:solidFill>
              <a:srgbClr val="0055A0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000" b="1" u="sng" dirty="0">
                <a:solidFill>
                  <a:srgbClr val="0055C0"/>
                </a:solidFill>
                <a:latin typeface="+mn-lt"/>
              </a:rPr>
              <a:t>Cartouche de validation</a:t>
            </a:r>
          </a:p>
          <a:p>
            <a:pPr marL="171450" indent="-17145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Auteur : AGAPE SAS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Approbateur : Président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Date de rédaction ou de révision : 18/06/2026 </a:t>
            </a: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371961"/>
              </p:ext>
            </p:extLst>
          </p:nvPr>
        </p:nvGraphicFramePr>
        <p:xfrm>
          <a:off x="175260" y="1142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8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91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Gouvernance</a:t>
                      </a:r>
                      <a:r>
                        <a:rPr lang="fr-FR" baseline="0" dirty="0"/>
                        <a:t> &amp; Stratégie </a:t>
                      </a:r>
                      <a:endParaRPr lang="fr-FR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AGP-PROC-01-A</a:t>
                      </a:r>
                      <a:endParaRPr lang="fr-FR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au 2">
            <a:extLst>
              <a:ext uri="{FF2B5EF4-FFF2-40B4-BE49-F238E27FC236}">
                <a16:creationId xmlns:a16="http://schemas.microsoft.com/office/drawing/2014/main" id="{2CF94ADA-30DB-4768-856E-C09828A5A8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403101"/>
              </p:ext>
            </p:extLst>
          </p:nvPr>
        </p:nvGraphicFramePr>
        <p:xfrm>
          <a:off x="757080" y="729336"/>
          <a:ext cx="5336220" cy="230924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15280">
                  <a:extLst>
                    <a:ext uri="{9D8B030D-6E8A-4147-A177-3AD203B41FA5}">
                      <a16:colId xmlns:a16="http://schemas.microsoft.com/office/drawing/2014/main" val="959110400"/>
                    </a:ext>
                  </a:extLst>
                </a:gridCol>
                <a:gridCol w="2781140">
                  <a:extLst>
                    <a:ext uri="{9D8B030D-6E8A-4147-A177-3AD203B41FA5}">
                      <a16:colId xmlns:a16="http://schemas.microsoft.com/office/drawing/2014/main" val="897020194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770889847"/>
                    </a:ext>
                  </a:extLst>
                </a:gridCol>
              </a:tblGrid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Faiblesses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/>
                        <a:t>Action dédiée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Pilote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701968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Outils gestion moyens</a:t>
                      </a:r>
                    </a:p>
                    <a:p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dirty="0"/>
                        <a:t>Mise en route d’un outil après </a:t>
                      </a:r>
                      <a:r>
                        <a:rPr lang="fr-FR" sz="1000" dirty="0" err="1"/>
                        <a:t>diag</a:t>
                      </a:r>
                      <a:r>
                        <a:rPr lang="fr-FR" sz="1000" dirty="0"/>
                        <a:t> des entreprises</a:t>
                      </a:r>
                      <a:r>
                        <a:rPr lang="fr-FR" sz="1200" dirty="0"/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005006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strike="noStrike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Politique RSE  à concrétiser </a:t>
                      </a:r>
                      <a:endParaRPr lang="fr-FR" sz="10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Proposition RSE 4 piliers en cours de déploiement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1085662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Animation des œuvres sociales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dirty="0"/>
                        <a:t>Mise en place d’un outil de communication entre les salariés et les membres.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800053"/>
                  </a:ext>
                </a:extLst>
              </a:tr>
            </a:tbl>
          </a:graphicData>
        </a:graphic>
      </p:graphicFrame>
      <p:graphicFrame>
        <p:nvGraphicFramePr>
          <p:cNvPr id="10" name="Tableau 2">
            <a:extLst>
              <a:ext uri="{FF2B5EF4-FFF2-40B4-BE49-F238E27FC236}">
                <a16:creationId xmlns:a16="http://schemas.microsoft.com/office/drawing/2014/main" id="{6E9A6B5B-A2A8-4536-86C5-66E73829EA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059967"/>
              </p:ext>
            </p:extLst>
          </p:nvPr>
        </p:nvGraphicFramePr>
        <p:xfrm>
          <a:off x="757080" y="2936826"/>
          <a:ext cx="5336220" cy="4038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18535">
                  <a:extLst>
                    <a:ext uri="{9D8B030D-6E8A-4147-A177-3AD203B41FA5}">
                      <a16:colId xmlns:a16="http://schemas.microsoft.com/office/drawing/2014/main" val="959110400"/>
                    </a:ext>
                  </a:extLst>
                </a:gridCol>
                <a:gridCol w="2777885">
                  <a:extLst>
                    <a:ext uri="{9D8B030D-6E8A-4147-A177-3AD203B41FA5}">
                      <a16:colId xmlns:a16="http://schemas.microsoft.com/office/drawing/2014/main" val="897020194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770889847"/>
                    </a:ext>
                  </a:extLst>
                </a:gridCol>
              </a:tblGrid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Menaces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Action dédiée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Pilote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701968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Faible synergie entreprise Groupe AGAPE</a:t>
                      </a:r>
                    </a:p>
                    <a:p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dirty="0"/>
                        <a:t>Multiplication des réponses avec le Groupe (Politique commercial de répondre en groupe)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005006"/>
                  </a:ext>
                </a:extLst>
              </a:tr>
              <a:tr h="472492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Communication Externe insuffisante 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Création d’un poste pour gérer  la communication  AGAPE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dirty="0"/>
                        <a:t>Mise en place d’un plan de communication dans lequel on retrouve la participation au salon des mers, à des expositions, évènements culturels, salons professionnels…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1085662"/>
                  </a:ext>
                </a:extLst>
              </a:tr>
              <a:tr h="472492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Politique environnemental insuffisante 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Réduction des erreurs de tri de déchets de chantiers.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Initiative de tri de déchets de bureaux.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Mieux communiquer sur l’environnement ( 2 communications/AGAPE/an)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831796"/>
                  </a:ext>
                </a:extLst>
              </a:tr>
              <a:tr h="472492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Difficulté de recrutement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Mise en place d’une cellule de recrutement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Renforcement de la communication 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</a:rPr>
                        <a:t>Faire appel à d’autres organismes de recrutements ( cabinets externes, agences d’intérims….)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5952112"/>
                  </a:ext>
                </a:extLst>
              </a:tr>
            </a:tbl>
          </a:graphicData>
        </a:graphic>
      </p:graphicFrame>
      <p:graphicFrame>
        <p:nvGraphicFramePr>
          <p:cNvPr id="11" name="Tableau 2">
            <a:extLst>
              <a:ext uri="{FF2B5EF4-FFF2-40B4-BE49-F238E27FC236}">
                <a16:creationId xmlns:a16="http://schemas.microsoft.com/office/drawing/2014/main" id="{6C703B4F-26B4-4772-A624-874427353F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949027"/>
              </p:ext>
            </p:extLst>
          </p:nvPr>
        </p:nvGraphicFramePr>
        <p:xfrm>
          <a:off x="757080" y="7227635"/>
          <a:ext cx="5336220" cy="144805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18535">
                  <a:extLst>
                    <a:ext uri="{9D8B030D-6E8A-4147-A177-3AD203B41FA5}">
                      <a16:colId xmlns:a16="http://schemas.microsoft.com/office/drawing/2014/main" val="959110400"/>
                    </a:ext>
                  </a:extLst>
                </a:gridCol>
                <a:gridCol w="2777885">
                  <a:extLst>
                    <a:ext uri="{9D8B030D-6E8A-4147-A177-3AD203B41FA5}">
                      <a16:colId xmlns:a16="http://schemas.microsoft.com/office/drawing/2014/main" val="897020194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770889847"/>
                    </a:ext>
                  </a:extLst>
                </a:gridCol>
              </a:tblGrid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Interactions avec les autres processus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Action dédiée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Pilote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701968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614717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marL="139304" indent="-139304">
                        <a:buFont typeface="Wingdings" panose="05000000000000000000" pitchFamily="2" charset="2"/>
                        <a:buChar char="Ø"/>
                      </a:pPr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005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161537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336cd3a-1e58-4acd-9074-3d8dd8723c0a" xsi:nil="true"/>
    <lcf76f155ced4ddcb4097134ff3c332f xmlns="669cee18-bc53-47dc-840d-a00becaf0890">
      <Terms xmlns="http://schemas.microsoft.com/office/infopath/2007/PartnerControls"/>
    </lcf76f155ced4ddcb4097134ff3c332f>
    <SharedWithUsers xmlns="4a9cc65e-4f80-4f3f-aeb6-75aad5acc916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C41A45850DF4599232D4B2CAEE7CB" ma:contentTypeVersion="14" ma:contentTypeDescription="Crée un document." ma:contentTypeScope="" ma:versionID="32bec8deb9ecc41c555ae9155c491e80">
  <xsd:schema xmlns:xsd="http://www.w3.org/2001/XMLSchema" xmlns:xs="http://www.w3.org/2001/XMLSchema" xmlns:p="http://schemas.microsoft.com/office/2006/metadata/properties" xmlns:ns2="669cee18-bc53-47dc-840d-a00becaf0890" xmlns:ns3="4a9cc65e-4f80-4f3f-aeb6-75aad5acc916" xmlns:ns4="9336cd3a-1e58-4acd-9074-3d8dd8723c0a" targetNamespace="http://schemas.microsoft.com/office/2006/metadata/properties" ma:root="true" ma:fieldsID="60a983afeb00426448748ae06c4d9e9d" ns2:_="" ns3:_="" ns4:_="">
    <xsd:import namespace="669cee18-bc53-47dc-840d-a00becaf0890"/>
    <xsd:import namespace="4a9cc65e-4f80-4f3f-aeb6-75aad5acc916"/>
    <xsd:import namespace="9336cd3a-1e58-4acd-9074-3d8dd8723c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9cee18-bc53-47dc-840d-a00becaf08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55de499d-8327-4dfa-b5bf-706b103fc0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cc65e-4f80-4f3f-aeb6-75aad5acc91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36cd3a-1e58-4acd-9074-3d8dd8723c0a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4b73353f-c7d8-48c4-bc9e-b99b93a04b86}" ma:internalName="TaxCatchAll" ma:showField="CatchAllData" ma:web="4a9cc65e-4f80-4f3f-aeb6-75aad5acc9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E3121D-7A2F-470E-AE56-D33C4CED7A4C}">
  <ds:schemaRefs>
    <ds:schemaRef ds:uri="238ac1ad-bc06-4a49-b26a-9b63eefa63f3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9336cd3a-1e58-4acd-9074-3d8dd8723c0a"/>
    <ds:schemaRef ds:uri="669cee18-bc53-47dc-840d-a00becaf0890"/>
    <ds:schemaRef ds:uri="4a9cc65e-4f80-4f3f-aeb6-75aad5acc916"/>
  </ds:schemaRefs>
</ds:datastoreItem>
</file>

<file path=customXml/itemProps2.xml><?xml version="1.0" encoding="utf-8"?>
<ds:datastoreItem xmlns:ds="http://schemas.openxmlformats.org/officeDocument/2006/customXml" ds:itemID="{1D6DA4D7-45AA-4ACB-BD2C-626738469E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342546-8E91-4FA1-8305-6085C63F3E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9cee18-bc53-47dc-840d-a00becaf0890"/>
    <ds:schemaRef ds:uri="4a9cc65e-4f80-4f3f-aeb6-75aad5acc916"/>
    <ds:schemaRef ds:uri="9336cd3a-1e58-4acd-9074-3d8dd8723c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1435</TotalTime>
  <Words>807</Words>
  <Application>Microsoft Macintosh PowerPoint</Application>
  <PresentationFormat>Format A4 (210 x 297 mm)</PresentationFormat>
  <Paragraphs>207</Paragraphs>
  <Slides>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Thème Office</vt:lpstr>
      <vt:lpstr>Présentation PowerPoint</vt:lpstr>
      <vt:lpstr>Présentation PowerPoint</vt:lpstr>
      <vt:lpstr>Présentation PowerPoint</vt:lpstr>
    </vt:vector>
  </TitlesOfParts>
  <Company>AGAPE SAS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CHAVAIN Ingrid</dc:creator>
  <cp:lastModifiedBy>RUMEAU Christophe</cp:lastModifiedBy>
  <cp:revision>95</cp:revision>
  <dcterms:created xsi:type="dcterms:W3CDTF">2021-01-13T18:49:37Z</dcterms:created>
  <dcterms:modified xsi:type="dcterms:W3CDTF">2026-06-18T14:23:33Z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0x010100ECFC41A45850DF4599232D4B2CAEE7CB</vt:lpwstr>
  </property>
  <property fmtid="{D5CDD505-2E9C-101B-9397-08002B2CF9AE}" pid="3" name="Order">
    <vt:r8>158000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MediaServiceImageTags">
    <vt:lpwstr/>
  </property>
</Properties>
</file>