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56" r:id="rId5"/>
    <p:sldId id="257" r:id="rId6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A3BC"/>
    <a:srgbClr val="DFC9EF"/>
    <a:srgbClr val="B07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77" autoAdjust="0"/>
    <p:restoredTop sz="94660"/>
  </p:normalViewPr>
  <p:slideViewPr>
    <p:cSldViewPr snapToGrid="0">
      <p:cViewPr>
        <p:scale>
          <a:sx n="148" d="100"/>
          <a:sy n="148" d="100"/>
        </p:scale>
        <p:origin x="720" y="-4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VAIN Ingrid" userId="8c775cd0-a46a-41e8-874d-57ca616c53e6" providerId="ADAL" clId="{3333DE94-9F74-4600-A198-7F3EAF4D842E}"/>
    <pc:docChg chg="modSld">
      <pc:chgData name="CHAVAIN Ingrid" userId="8c775cd0-a46a-41e8-874d-57ca616c53e6" providerId="ADAL" clId="{3333DE94-9F74-4600-A198-7F3EAF4D842E}" dt="2022-05-10T09:03:47.006" v="5" actId="20577"/>
      <pc:docMkLst>
        <pc:docMk/>
      </pc:docMkLst>
      <pc:sldChg chg="modSp mod">
        <pc:chgData name="CHAVAIN Ingrid" userId="8c775cd0-a46a-41e8-874d-57ca616c53e6" providerId="ADAL" clId="{3333DE94-9F74-4600-A198-7F3EAF4D842E}" dt="2022-05-10T09:03:42.166" v="2" actId="20577"/>
        <pc:sldMkLst>
          <pc:docMk/>
          <pc:sldMk cId="3313084662" sldId="256"/>
        </pc:sldMkLst>
        <pc:graphicFrameChg chg="modGraphic">
          <ac:chgData name="CHAVAIN Ingrid" userId="8c775cd0-a46a-41e8-874d-57ca616c53e6" providerId="ADAL" clId="{3333DE94-9F74-4600-A198-7F3EAF4D842E}" dt="2022-05-10T09:03:42.166" v="2" actId="20577"/>
          <ac:graphicFrameMkLst>
            <pc:docMk/>
            <pc:sldMk cId="3313084662" sldId="256"/>
            <ac:graphicFrameMk id="13" creationId="{00000000-0000-0000-0000-000000000000}"/>
          </ac:graphicFrameMkLst>
        </pc:graphicFrameChg>
      </pc:sldChg>
      <pc:sldChg chg="modSp mod">
        <pc:chgData name="CHAVAIN Ingrid" userId="8c775cd0-a46a-41e8-874d-57ca616c53e6" providerId="ADAL" clId="{3333DE94-9F74-4600-A198-7F3EAF4D842E}" dt="2022-05-10T09:03:47.006" v="5" actId="20577"/>
        <pc:sldMkLst>
          <pc:docMk/>
          <pc:sldMk cId="3456175323" sldId="257"/>
        </pc:sldMkLst>
        <pc:graphicFrameChg chg="modGraphic">
          <ac:chgData name="CHAVAIN Ingrid" userId="8c775cd0-a46a-41e8-874d-57ca616c53e6" providerId="ADAL" clId="{3333DE94-9F74-4600-A198-7F3EAF4D842E}" dt="2022-05-10T09:03:47.006" v="5" actId="20577"/>
          <ac:graphicFrameMkLst>
            <pc:docMk/>
            <pc:sldMk cId="3456175323" sldId="257"/>
            <ac:graphicFrameMk id="6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C4083-1AA2-49A5-B259-A641643CDCE1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AA803A-5DC5-4B21-8C20-7812FBB5B1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4925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A803A-5DC5-4B21-8C20-7812FBB5B18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175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57250" y="156412"/>
            <a:ext cx="5829300" cy="469232"/>
          </a:xfrm>
          <a:prstGeom prst="rect">
            <a:avLst/>
          </a:prstGeom>
        </p:spPr>
        <p:txBody>
          <a:bodyPr anchor="b"/>
          <a:lstStyle>
            <a:lvl1pPr algn="r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/>
              <a:t>NOM DU PROCESSUS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11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857250" y="156412"/>
            <a:ext cx="5829300" cy="469232"/>
          </a:xfrm>
          <a:prstGeom prst="rect">
            <a:avLst/>
          </a:prstGeom>
        </p:spPr>
        <p:txBody>
          <a:bodyPr anchor="b"/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sz="2000" dirty="0"/>
              <a:t>REALISATION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6248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dt="0"/>
  <p:txStyles>
    <p:titleStyle>
      <a:lvl1pPr algn="l" defTabSz="68577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9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6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71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0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197121"/>
              </p:ext>
            </p:extLst>
          </p:nvPr>
        </p:nvGraphicFramePr>
        <p:xfrm>
          <a:off x="176194" y="654022"/>
          <a:ext cx="6508348" cy="8998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7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52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8119">
                <a:tc gridSpan="2"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PILOTAGE DU PROCESSUS</a:t>
                      </a:r>
                    </a:p>
                  </a:txBody>
                  <a:tcPr marL="91441" marR="91441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PROCESSUS</a:t>
                      </a:r>
                      <a:r>
                        <a:rPr lang="fr-FR" sz="1300" baseline="0" dirty="0"/>
                        <a:t> EN INTERACTION FORTE</a:t>
                      </a:r>
                      <a:endParaRPr lang="fr-FR" sz="1300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205">
                <a:tc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Pilote(s):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Directeurs</a:t>
                      </a:r>
                    </a:p>
                  </a:txBody>
                  <a:tcPr marL="91441" marR="91441"/>
                </a:tc>
                <a:tc rowSpan="2">
                  <a:txBody>
                    <a:bodyPr/>
                    <a:lstStyle/>
                    <a:p>
                      <a:endParaRPr lang="fr-FR" sz="9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>
                          <a:solidFill>
                            <a:srgbClr val="FF0000"/>
                          </a:solidFill>
                          <a:latin typeface="+mn-lt"/>
                        </a:rPr>
                        <a:t>Réalisation </a:t>
                      </a:r>
                      <a:r>
                        <a:rPr lang="fr-FR" sz="900" dirty="0">
                          <a:solidFill>
                            <a:schemeClr val="tx1"/>
                          </a:solidFill>
                          <a:latin typeface="+mn-lt"/>
                        </a:rPr>
                        <a:t>/ Stratégie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et Gouvernance / Chiffrage / Commerce / Administratif et financier / </a:t>
                      </a:r>
                      <a:r>
                        <a:rPr lang="fr-FR" sz="900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QSSE / Ressources Humaines / Moyens / Achats et sous-traitance / Juridique / </a:t>
                      </a:r>
                      <a:r>
                        <a:rPr lang="fr-FR" sz="900" strike="noStrike" baseline="0" dirty="0">
                          <a:solidFill>
                            <a:srgbClr val="FF0000"/>
                          </a:solidFill>
                          <a:latin typeface="+mn-lt"/>
                        </a:rPr>
                        <a:t>Paie</a:t>
                      </a:r>
                      <a:endParaRPr lang="fr-FR" sz="900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063">
                <a:tc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Co-pilote(s):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Président, Entreprises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093515"/>
              </p:ext>
            </p:extLst>
          </p:nvPr>
        </p:nvGraphicFramePr>
        <p:xfrm>
          <a:off x="176191" y="1575084"/>
          <a:ext cx="6500061" cy="1099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2697"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FINALITE</a:t>
                      </a:r>
                      <a:r>
                        <a:rPr lang="fr-FR" sz="1300" baseline="0" dirty="0"/>
                        <a:t> DU PROCESSUS</a:t>
                      </a:r>
                      <a:endParaRPr lang="fr-FR" sz="13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ACTIVITES DU PROCESSUS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5394">
                <a:tc>
                  <a:txBody>
                    <a:bodyPr/>
                    <a:lstStyle/>
                    <a:p>
                      <a:pPr marL="171450" indent="-171450" algn="just" defTabSz="4572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0" dirty="0">
                          <a:solidFill>
                            <a:schemeClr val="tx1"/>
                          </a:solidFill>
                          <a:latin typeface="+mn-lt"/>
                        </a:rPr>
                        <a:t>Être</a:t>
                      </a:r>
                      <a:r>
                        <a:rPr lang="fr-FR" sz="900" b="0" kern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 support des entreprises sur les compétences mutualisées par pôle (RH, QSSE, CFI, Commerce, Chiffrage</a:t>
                      </a:r>
                      <a:r>
                        <a:rPr lang="fr-FR" sz="900" b="0" strike="sngStrike" kern="0" baseline="0" dirty="0">
                          <a:solidFill>
                            <a:srgbClr val="FF0000"/>
                          </a:solidFill>
                          <a:latin typeface="+mn-lt"/>
                        </a:rPr>
                        <a:t>…</a:t>
                      </a:r>
                      <a:r>
                        <a:rPr lang="fr-FR" sz="900" b="0" kern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1450" indent="-171450" algn="just" defTabSz="4572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Vérifier le respect des règles</a:t>
                      </a:r>
                      <a:endParaRPr lang="fr-FR" sz="900" dirty="0">
                        <a:latin typeface="+mn-lt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900" b="0" kern="0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12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800" dirty="0">
                          <a:latin typeface="+mn-lt"/>
                        </a:rPr>
                        <a:t>Analyse du marché,</a:t>
                      </a:r>
                      <a:r>
                        <a:rPr lang="fr-FR" sz="800" baseline="0" dirty="0">
                          <a:latin typeface="+mn-lt"/>
                        </a:rPr>
                        <a:t> analyse interne (SWOT)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Elaboration et suivi de la stratégie du pôle (financier, commerce, QSSE, RH)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Surveillance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083321"/>
              </p:ext>
            </p:extLst>
          </p:nvPr>
        </p:nvGraphicFramePr>
        <p:xfrm>
          <a:off x="171781" y="2566409"/>
          <a:ext cx="6500061" cy="17241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7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algn="ctr"/>
                      <a:r>
                        <a:rPr lang="fr-FR" sz="13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DONNEES D’ENTREE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DONNEES DE SORTIE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Contexte, stratégie et enjeux externes des </a:t>
                      </a:r>
                      <a:r>
                        <a:rPr lang="fr-FR" sz="9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entrepriss</a:t>
                      </a: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Politique et objectifs QSSE DG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Indicateurs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Veille  normative et réglementaire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Analyse du marché de l’emploi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Contexte sanitaire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Exigences et besoins clients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Analyse des risques et opportunités 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Stratégie et orientation</a:t>
                      </a:r>
                    </a:p>
                    <a:p>
                      <a:pPr marL="171450" lvl="0" indent="-171450" algn="just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Bilans : QSSE, RH, Financier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 Réunions : AGAPE, entreprises, supports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Tableau de bord</a:t>
                      </a:r>
                    </a:p>
                    <a:p>
                      <a:pPr marL="171450" lvl="0" indent="-171450" algn="just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 Revue de direction</a:t>
                      </a:r>
                    </a:p>
                    <a:p>
                      <a:pPr marL="171450" lvl="0" indent="-171450" algn="just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 Revue de processus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624503"/>
              </p:ext>
            </p:extLst>
          </p:nvPr>
        </p:nvGraphicFramePr>
        <p:xfrm>
          <a:off x="179400" y="4553174"/>
          <a:ext cx="6500061" cy="14681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OUTILS/ACTIONS</a:t>
                      </a:r>
                      <a:r>
                        <a:rPr lang="fr-FR" sz="1300" baseline="0" dirty="0"/>
                        <a:t> DE SUIVI</a:t>
                      </a:r>
                      <a:endParaRPr lang="fr-FR" sz="13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INDICATEURS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Revue de processus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Revue de direction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Réunions de pilotage : CODIR, AGAPE, QSE, RH, Commerciales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Revues juridiques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Logiciels métiers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Réunions pôle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12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defTabSz="4572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r-FR" sz="300" b="1" u="sng" kern="0" dirty="0">
                        <a:solidFill>
                          <a:srgbClr val="6C5C53">
                            <a:lumMod val="75000"/>
                          </a:srgbClr>
                        </a:solidFill>
                      </a:endParaRPr>
                    </a:p>
                    <a:p>
                      <a:pPr marL="171450" indent="-171450" algn="l" defTabSz="685771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Chiffre d'affaires / Résultat sur affaire / Résultat économique</a:t>
                      </a:r>
                    </a:p>
                    <a:p>
                      <a:pPr marL="171450" indent="-171450" algn="l" defTabSz="685771" rtl="0" eaLnBrk="1" latinLnBrk="0" hangingPunct="1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Evolution du K1</a:t>
                      </a:r>
                    </a:p>
                    <a:p>
                      <a:pPr marL="171450" indent="-171450" algn="l" defTabSz="685771" rtl="0" eaLnBrk="1" latinLnBrk="0" hangingPunct="1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DSO/FAE (temps de paiement client, temps factures à émettre)</a:t>
                      </a:r>
                    </a:p>
                    <a:p>
                      <a:pPr marL="171450" indent="-171450" algn="l" defTabSz="685771" rtl="0" eaLnBrk="1" latinLnBrk="0" hangingPunct="1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Taux de satisfaction client</a:t>
                      </a:r>
                    </a:p>
                    <a:p>
                      <a:pPr marL="171450" indent="-171450" algn="l" defTabSz="685771" rtl="0" eaLnBrk="1" latinLnBrk="0" hangingPunct="1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Evolution des indicateurs QSSE et RH 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621679"/>
              </p:ext>
            </p:extLst>
          </p:nvPr>
        </p:nvGraphicFramePr>
        <p:xfrm>
          <a:off x="179400" y="6024053"/>
          <a:ext cx="6172677" cy="3431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26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9811">
                <a:tc>
                  <a:txBody>
                    <a:bodyPr/>
                    <a:lstStyle/>
                    <a:p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latin typeface="+mn-lt"/>
                        </a:rPr>
                        <a:t>POSITIF</a:t>
                      </a:r>
                    </a:p>
                    <a:p>
                      <a:pPr algn="ctr"/>
                      <a:r>
                        <a:rPr lang="fr-FR" sz="1300" dirty="0">
                          <a:latin typeface="+mn-lt"/>
                        </a:rPr>
                        <a:t>(pour</a:t>
                      </a:r>
                      <a:r>
                        <a:rPr lang="fr-FR" sz="1300" baseline="0" dirty="0">
                          <a:latin typeface="+mn-lt"/>
                        </a:rPr>
                        <a:t> atteindre l’objectif)</a:t>
                      </a:r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latin typeface="+mn-lt"/>
                        </a:rPr>
                        <a:t>NEGATIF</a:t>
                      </a:r>
                    </a:p>
                    <a:p>
                      <a:pPr algn="ctr"/>
                      <a:r>
                        <a:rPr lang="fr-FR" sz="1300" dirty="0">
                          <a:latin typeface="+mn-lt"/>
                        </a:rPr>
                        <a:t>(pour atteindre l’objectif)</a:t>
                      </a:r>
                    </a:p>
                  </a:txBody>
                  <a:tcPr marL="91441" marR="91441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endParaRPr lang="fr-FR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1156"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+mn-lt"/>
                        </a:rPr>
                        <a:t>ORIGINE</a:t>
                      </a:r>
                      <a:r>
                        <a:rPr lang="fr-FR" sz="1200" baseline="0" dirty="0">
                          <a:latin typeface="+mn-lt"/>
                        </a:rPr>
                        <a:t> INTERNE</a:t>
                      </a:r>
                    </a:p>
                  </a:txBody>
                  <a:tcPr marL="91441" marR="91441" vert="vert270"/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u="sng" dirty="0">
                          <a:latin typeface="+mn-lt"/>
                        </a:rPr>
                        <a:t>FORCES</a:t>
                      </a:r>
                    </a:p>
                    <a:p>
                      <a:pPr algn="ctr"/>
                      <a:endParaRPr lang="fr-FR" sz="1300" b="1" u="sng" dirty="0">
                        <a:latin typeface="+mn-lt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  <a:defRPr/>
                      </a:pPr>
                      <a:endParaRPr lang="fr-FR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u="sng" dirty="0">
                          <a:latin typeface="+mn-lt"/>
                        </a:rPr>
                        <a:t>FAIBLESSES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1" u="sng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149"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2901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+mn-lt"/>
                        </a:rPr>
                        <a:t>ORIGINE</a:t>
                      </a:r>
                      <a:r>
                        <a:rPr lang="fr-FR" sz="1200" baseline="0" dirty="0">
                          <a:latin typeface="+mn-lt"/>
                        </a:rPr>
                        <a:t> EXTERNE</a:t>
                      </a:r>
                      <a:endParaRPr lang="fr-FR" sz="1200" dirty="0">
                        <a:latin typeface="+mn-lt"/>
                      </a:endParaRPr>
                    </a:p>
                    <a:p>
                      <a:endParaRPr lang="fr-FR" sz="1300" dirty="0">
                        <a:latin typeface="+mn-lt"/>
                      </a:endParaRPr>
                    </a:p>
                  </a:txBody>
                  <a:tcPr marL="91441" marR="91441" vert="vert270"/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fr-FR" sz="13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OPPORTUNITES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  <a:defRPr/>
                      </a:pPr>
                      <a:endParaRPr lang="fr-FR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 defTabSz="6858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fr-FR" sz="9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1441" marR="91441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MENACES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1" u="sng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392047"/>
              </p:ext>
            </p:extLst>
          </p:nvPr>
        </p:nvGraphicFramePr>
        <p:xfrm>
          <a:off x="175260" y="114299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39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36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PROCESSUS</a:t>
                      </a:r>
                    </a:p>
                    <a:p>
                      <a:pPr algn="ctr"/>
                      <a:r>
                        <a:rPr lang="fr-FR" dirty="0"/>
                        <a:t>DIRECTION AGAPE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AGP-PROC-09-A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2674190" y="7649737"/>
            <a:ext cx="1725282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VOIR SWOT PAR ENTREPRISE</a:t>
            </a:r>
          </a:p>
        </p:txBody>
      </p:sp>
    </p:spTree>
    <p:extLst>
      <p:ext uri="{BB962C8B-B14F-4D97-AF65-F5344CB8AC3E}">
        <p14:creationId xmlns:p14="http://schemas.microsoft.com/office/powerpoint/2010/main" val="3313084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2">
            <a:extLst>
              <a:ext uri="{FF2B5EF4-FFF2-40B4-BE49-F238E27FC236}">
                <a16:creationId xmlns:a16="http://schemas.microsoft.com/office/drawing/2014/main" id="{E407226C-5BFC-409E-ADB4-9E91761748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1421570"/>
              </p:ext>
            </p:extLst>
          </p:nvPr>
        </p:nvGraphicFramePr>
        <p:xfrm>
          <a:off x="195937" y="1263682"/>
          <a:ext cx="6490611" cy="66925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7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9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</a:rPr>
                        <a:t> Processus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  <a:latin typeface="+mn-lt"/>
                          <a:ea typeface="+mn-ea"/>
                          <a:cs typeface="+mn-cs"/>
                        </a:rPr>
                        <a:t>Quelles sont les attentes du processus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  <a:latin typeface="+mn-lt"/>
                          <a:ea typeface="+mn-ea"/>
                          <a:cs typeface="+mn-cs"/>
                        </a:rPr>
                        <a:t>DIR</a:t>
                      </a:r>
                      <a:r>
                        <a:rPr lang="fr-FR" sz="10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AGAPE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</a:rPr>
                        <a:t>Quelles</a:t>
                      </a:r>
                      <a:r>
                        <a:rPr lang="fr-FR" sz="1000" baseline="0" dirty="0">
                          <a:effectLst/>
                        </a:rPr>
                        <a:t> sont les attentes des autres processus vis-à-vis du processus de DIR AGAPE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2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</a:rPr>
                        <a:t>Stratégie</a:t>
                      </a:r>
                      <a:r>
                        <a:rPr lang="fr-FR" sz="1000" baseline="0" dirty="0">
                          <a:effectLst/>
                        </a:rPr>
                        <a:t> et Gouvernance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Orientation et stratégie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Objectifs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Reporting financier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Reporting QSE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Reporting RH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Chiffrage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Prix de revient optimal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Aide à l’élaboration des mémoires techniques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Nomination d’un pilote opérationnel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Commerce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Prospection et développement du relationnel avec les différents intervenants des projets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Aide à la décision du go/no-go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Stratégie commerciale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Participation active à la relation commerciale client et à la prospection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Administratif et Financier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Aide à la construction des budgets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Mise à disposition dans les délais des données financières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Reporting financier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Préparation des budgets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QSSE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Accompagnement QSSE : supports de communication, avis sur la documentation de chantier, aide à la résolution de problèmes,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des évolutions réglementaires en matière de QSSE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Soutien de la direction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Ressources humaines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Aide au recrutement et à l’embauche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Accompagnement RH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de l’actualité RH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Suivi des collaborateurs à risques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Indicateurs et Reporting RH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Point RH sur le personnel de l’entreprise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Remontée des besoins en recrutement et de formations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sur les problèmes disciplinaires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sur les propositions de promotions et évolutions professionnelles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Remontées d’information des problématiques RH du terrain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2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Juridique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Veille réglementaire et communication sur les évolutions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Accompagnement à la lecture des pièces marché client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Participation à la vie des contrats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Axes de travail pour élaboration des formations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Aide à l’identification des dossiers sensibles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4044264211"/>
                  </a:ext>
                </a:extLst>
              </a:tr>
              <a:tr h="5474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Réalisation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Relais de la politique Agape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Remonter les bonnes pratiques et les pistes d’amélioration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Garantir les engagements de l’entreprise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Impulser la vision du pôle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Accompagner les entreprises dans leur quotidien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S’assurer de la maitrise des risques (QSSE, RH, Financier, Chiffrage, Commercial) 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2995163381"/>
                  </a:ext>
                </a:extLst>
              </a:tr>
              <a:tr h="259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Paie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Réaliser l’ensemble des paies en adéquation avec la réalité 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Imputer analytiquement toutes les dépenses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Obtenir les pointages à temps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357348763"/>
                  </a:ext>
                </a:extLst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2482547" y="802017"/>
            <a:ext cx="2755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INTERACTIONS </a:t>
            </a:r>
          </a:p>
        </p:txBody>
      </p:sp>
      <p:sp>
        <p:nvSpPr>
          <p:cNvPr id="7" name="Espace réservé du contenu 3"/>
          <p:cNvSpPr txBox="1">
            <a:spLocks/>
          </p:cNvSpPr>
          <p:nvPr/>
        </p:nvSpPr>
        <p:spPr>
          <a:xfrm>
            <a:off x="71182" y="8904526"/>
            <a:ext cx="6485864" cy="792012"/>
          </a:xfrm>
          <a:prstGeom prst="rect">
            <a:avLst/>
          </a:prstGeom>
          <a:ln>
            <a:solidFill>
              <a:srgbClr val="0055A0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800" b="1" u="sng" dirty="0">
                <a:solidFill>
                  <a:srgbClr val="0055C0"/>
                </a:solidFill>
                <a:latin typeface="+mn-lt"/>
              </a:rPr>
              <a:t>Cartouche de validation</a:t>
            </a:r>
          </a:p>
          <a:p>
            <a:pPr marL="171450" indent="-17145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fr-FR" sz="800" dirty="0">
                <a:solidFill>
                  <a:srgbClr val="0055C0"/>
                </a:solidFill>
                <a:latin typeface="+mn-lt"/>
              </a:rPr>
              <a:t>Auteur : AGAPE SAS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800" dirty="0">
                <a:solidFill>
                  <a:srgbClr val="0055C0"/>
                </a:solidFill>
                <a:latin typeface="+mn-lt"/>
              </a:rPr>
              <a:t>Approbateur : Président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800" dirty="0">
                <a:solidFill>
                  <a:srgbClr val="0055C0"/>
                </a:solidFill>
                <a:latin typeface="+mn-lt"/>
              </a:rPr>
              <a:t>Date de rédaction ou de révision </a:t>
            </a:r>
            <a:r>
              <a:rPr lang="fr-FR" sz="800">
                <a:solidFill>
                  <a:srgbClr val="0055C0"/>
                </a:solidFill>
                <a:latin typeface="+mn-lt"/>
              </a:rPr>
              <a:t>: 06-2026</a:t>
            </a:r>
            <a:endParaRPr lang="fr-FR" sz="800" dirty="0">
              <a:solidFill>
                <a:srgbClr val="0055C0"/>
              </a:solidFill>
              <a:latin typeface="+mn-lt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51619"/>
              </p:ext>
            </p:extLst>
          </p:nvPr>
        </p:nvGraphicFramePr>
        <p:xfrm>
          <a:off x="175260" y="114299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9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76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PROCESSUS</a:t>
                      </a:r>
                    </a:p>
                    <a:p>
                      <a:pPr algn="ctr"/>
                      <a:r>
                        <a:rPr lang="fr-FR" dirty="0"/>
                        <a:t>DIRECTION AGAPE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AGP-PROC-09-A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1753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336cd3a-1e58-4acd-9074-3d8dd8723c0a" xsi:nil="true"/>
    <lcf76f155ced4ddcb4097134ff3c332f xmlns="669cee18-bc53-47dc-840d-a00becaf0890">
      <Terms xmlns="http://schemas.microsoft.com/office/infopath/2007/PartnerControls"/>
    </lcf76f155ced4ddcb4097134ff3c332f>
    <SharedWithUsers xmlns="4a9cc65e-4f80-4f3f-aeb6-75aad5acc916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C41A45850DF4599232D4B2CAEE7CB" ma:contentTypeVersion="14" ma:contentTypeDescription="Crée un document." ma:contentTypeScope="" ma:versionID="32bec8deb9ecc41c555ae9155c491e80">
  <xsd:schema xmlns:xsd="http://www.w3.org/2001/XMLSchema" xmlns:xs="http://www.w3.org/2001/XMLSchema" xmlns:p="http://schemas.microsoft.com/office/2006/metadata/properties" xmlns:ns2="669cee18-bc53-47dc-840d-a00becaf0890" xmlns:ns3="4a9cc65e-4f80-4f3f-aeb6-75aad5acc916" xmlns:ns4="9336cd3a-1e58-4acd-9074-3d8dd8723c0a" targetNamespace="http://schemas.microsoft.com/office/2006/metadata/properties" ma:root="true" ma:fieldsID="60a983afeb00426448748ae06c4d9e9d" ns2:_="" ns3:_="" ns4:_="">
    <xsd:import namespace="669cee18-bc53-47dc-840d-a00becaf0890"/>
    <xsd:import namespace="4a9cc65e-4f80-4f3f-aeb6-75aad5acc916"/>
    <xsd:import namespace="9336cd3a-1e58-4acd-9074-3d8dd8723c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9cee18-bc53-47dc-840d-a00becaf08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55de499d-8327-4dfa-b5bf-706b103fc0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cc65e-4f80-4f3f-aeb6-75aad5acc91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36cd3a-1e58-4acd-9074-3d8dd8723c0a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4b73353f-c7d8-48c4-bc9e-b99b93a04b86}" ma:internalName="TaxCatchAll" ma:showField="CatchAllData" ma:web="4a9cc65e-4f80-4f3f-aeb6-75aad5acc9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C9C195-9AB0-48AF-8317-B9A3D889F3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B55D8E-9CAB-41B3-86F4-343DDB17E841}">
  <ds:schemaRefs>
    <ds:schemaRef ds:uri="238ac1ad-bc06-4a49-b26a-9b63eefa63f3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  <ds:schemaRef ds:uri="9336cd3a-1e58-4acd-9074-3d8dd8723c0a"/>
    <ds:schemaRef ds:uri="669cee18-bc53-47dc-840d-a00becaf0890"/>
    <ds:schemaRef ds:uri="4a9cc65e-4f80-4f3f-aeb6-75aad5acc916"/>
  </ds:schemaRefs>
</ds:datastoreItem>
</file>

<file path=customXml/itemProps3.xml><?xml version="1.0" encoding="utf-8"?>
<ds:datastoreItem xmlns:ds="http://schemas.openxmlformats.org/officeDocument/2006/customXml" ds:itemID="{A450F344-9EC5-4ED2-B156-160BD3F8D5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9cee18-bc53-47dc-840d-a00becaf0890"/>
    <ds:schemaRef ds:uri="4a9cc65e-4f80-4f3f-aeb6-75aad5acc916"/>
    <ds:schemaRef ds:uri="9336cd3a-1e58-4acd-9074-3d8dd8723c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1437</TotalTime>
  <Words>596</Words>
  <Application>Microsoft Macintosh PowerPoint</Application>
  <PresentationFormat>Format A4 (210 x 297 mm)</PresentationFormat>
  <Paragraphs>125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Thème Office</vt:lpstr>
      <vt:lpstr>Présentation PowerPoint</vt:lpstr>
      <vt:lpstr>Présentation PowerPoint</vt:lpstr>
    </vt:vector>
  </TitlesOfParts>
  <Company>AGAPE SAS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CHAVAIN Ingrid</dc:creator>
  <cp:lastModifiedBy>RUMEAU Christophe</cp:lastModifiedBy>
  <cp:revision>64</cp:revision>
  <dcterms:created xsi:type="dcterms:W3CDTF">2021-01-13T18:49:37Z</dcterms:created>
  <dcterms:modified xsi:type="dcterms:W3CDTF">2026-06-18T14:13:14Z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0x010100ECFC41A45850DF4599232D4B2CAEE7CB</vt:lpwstr>
  </property>
  <property fmtid="{D5CDD505-2E9C-101B-9397-08002B2CF9AE}" pid="3" name="Order">
    <vt:r8>218900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MediaServiceImageTags">
    <vt:lpwstr/>
  </property>
</Properties>
</file>