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6858000" cy="9906000" type="A4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A3BC"/>
    <a:srgbClr val="DFC9EF"/>
    <a:srgbClr val="B07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FECE20-FAC4-4375-A426-6A12FA791361}" v="8" dt="2022-05-10T08:56:00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53" autoAdjust="0"/>
    <p:restoredTop sz="94660"/>
  </p:normalViewPr>
  <p:slideViewPr>
    <p:cSldViewPr snapToGrid="0">
      <p:cViewPr>
        <p:scale>
          <a:sx n="184" d="100"/>
          <a:sy n="184" d="100"/>
        </p:scale>
        <p:origin x="71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VAIN Ingrid" userId="S::i.chavain@satelec.fayat.com::8c775cd0-a46a-41e8-874d-57ca616c53e6" providerId="AD" clId="Web-{74FECE20-FAC4-4375-A426-6A12FA791361}"/>
    <pc:docChg chg="modSld">
      <pc:chgData name="CHAVAIN Ingrid" userId="S::i.chavain@satelec.fayat.com::8c775cd0-a46a-41e8-874d-57ca616c53e6" providerId="AD" clId="Web-{74FECE20-FAC4-4375-A426-6A12FA791361}" dt="2022-05-10T08:56:00.976" v="5"/>
      <pc:docMkLst>
        <pc:docMk/>
      </pc:docMkLst>
      <pc:sldChg chg="modSp">
        <pc:chgData name="CHAVAIN Ingrid" userId="S::i.chavain@satelec.fayat.com::8c775cd0-a46a-41e8-874d-57ca616c53e6" providerId="AD" clId="Web-{74FECE20-FAC4-4375-A426-6A12FA791361}" dt="2022-05-10T08:55:55.413" v="3"/>
        <pc:sldMkLst>
          <pc:docMk/>
          <pc:sldMk cId="3313084662" sldId="256"/>
        </pc:sldMkLst>
        <pc:graphicFrameChg chg="mod modGraphic">
          <ac:chgData name="CHAVAIN Ingrid" userId="S::i.chavain@satelec.fayat.com::8c775cd0-a46a-41e8-874d-57ca616c53e6" providerId="AD" clId="Web-{74FECE20-FAC4-4375-A426-6A12FA791361}" dt="2022-05-10T08:55:55.413" v="3"/>
          <ac:graphicFrameMkLst>
            <pc:docMk/>
            <pc:sldMk cId="3313084662" sldId="256"/>
            <ac:graphicFrameMk id="13" creationId="{00000000-0000-0000-0000-000000000000}"/>
          </ac:graphicFrameMkLst>
        </pc:graphicFrameChg>
      </pc:sldChg>
      <pc:sldChg chg="modSp">
        <pc:chgData name="CHAVAIN Ingrid" userId="S::i.chavain@satelec.fayat.com::8c775cd0-a46a-41e8-874d-57ca616c53e6" providerId="AD" clId="Web-{74FECE20-FAC4-4375-A426-6A12FA791361}" dt="2022-05-10T08:56:00.976" v="5"/>
        <pc:sldMkLst>
          <pc:docMk/>
          <pc:sldMk cId="3456175323" sldId="257"/>
        </pc:sldMkLst>
        <pc:graphicFrameChg chg="mod modGraphic">
          <ac:chgData name="CHAVAIN Ingrid" userId="S::i.chavain@satelec.fayat.com::8c775cd0-a46a-41e8-874d-57ca616c53e6" providerId="AD" clId="Web-{74FECE20-FAC4-4375-A426-6A12FA791361}" dt="2022-05-10T08:56:00.976" v="5"/>
          <ac:graphicFrameMkLst>
            <pc:docMk/>
            <pc:sldMk cId="3456175323" sldId="257"/>
            <ac:graphicFrameMk id="6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C4083-1AA2-49A5-B259-A641643CDCE1}" type="datetimeFigureOut">
              <a:rPr lang="fr-FR" smtClean="0"/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A803A-5DC5-4B21-8C20-7812FBB5B18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925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239963" y="1241425"/>
            <a:ext cx="2317750" cy="33496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AA803A-5DC5-4B21-8C20-7812FBB5B1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1175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dirty="0"/>
              <a:t>NOM DU PROCESSUS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18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857250" y="156412"/>
            <a:ext cx="5829300" cy="469232"/>
          </a:xfrm>
          <a:prstGeom prst="rect">
            <a:avLst/>
          </a:prstGeom>
        </p:spPr>
        <p:txBody>
          <a:bodyPr anchor="b"/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2000" dirty="0"/>
              <a:t>REALISATION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248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8150555"/>
              </p:ext>
            </p:extLst>
          </p:nvPr>
        </p:nvGraphicFramePr>
        <p:xfrm>
          <a:off x="176194" y="745462"/>
          <a:ext cx="6508348" cy="888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8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7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522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8119"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PILOTAGE DU PROCESSUS</a:t>
                      </a:r>
                    </a:p>
                  </a:txBody>
                  <a:tcPr marL="91441" marR="91441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/>
                        <a:t>PROCESSUS</a:t>
                      </a:r>
                      <a:r>
                        <a:rPr lang="fr-FR" sz="1100" baseline="0" dirty="0"/>
                        <a:t> EN INTERACTION FORTE</a:t>
                      </a:r>
                      <a:endParaRPr lang="fr-FR" sz="1100" dirty="0"/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205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Pilote(s):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Responsable Bureau d’Etudes Chiffrage</a:t>
                      </a:r>
                    </a:p>
                  </a:txBody>
                  <a:tcPr marL="91441" marR="91441"/>
                </a:tc>
                <a:tc rowSpan="2">
                  <a:txBody>
                    <a:bodyPr/>
                    <a:lstStyle/>
                    <a:p>
                      <a:endParaRPr lang="fr-FR" sz="7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Direction d’Entreprise/ Commerce / Réalisation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063"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Co-pilote(s):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Chiffreurs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201143"/>
              </p:ext>
            </p:extLst>
          </p:nvPr>
        </p:nvGraphicFramePr>
        <p:xfrm>
          <a:off x="176191" y="1666524"/>
          <a:ext cx="6500061" cy="15114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2697">
                <a:tc>
                  <a:txBody>
                    <a:bodyPr/>
                    <a:lstStyle/>
                    <a:p>
                      <a:pPr algn="ctr"/>
                      <a:r>
                        <a:rPr lang="fr-FR" sz="1300" dirty="0"/>
                        <a:t>FINALITE</a:t>
                      </a:r>
                      <a:r>
                        <a:rPr lang="fr-FR" sz="1300" baseline="0" dirty="0"/>
                        <a:t> DU PROCESSUS</a:t>
                      </a:r>
                      <a:endParaRPr lang="fr-FR" sz="13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ACTIVITES DU PROCESSUS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394">
                <a:tc>
                  <a:txBody>
                    <a:bodyPr/>
                    <a:lstStyle/>
                    <a:p>
                      <a:pPr marL="171450" indent="-171450" algn="just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</a:rPr>
                        <a:t>Gagner de nouvelles affaires avec des prix de revient  (Main d’œuvre direct, indirecte, fournitures correctement dimensionné)</a:t>
                      </a:r>
                    </a:p>
                    <a:p>
                      <a:pPr marL="171450" indent="-171450" algn="just"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</a:rPr>
                        <a:t>K1 élevé (</a:t>
                      </a:r>
                      <a:r>
                        <a:rPr lang="fr-FR" sz="900" b="0" kern="0" dirty="0" err="1">
                          <a:solidFill>
                            <a:schemeClr val="tx1"/>
                          </a:solidFill>
                          <a:latin typeface="+mn-lt"/>
                        </a:rPr>
                        <a:t>cf</a:t>
                      </a:r>
                      <a:r>
                        <a:rPr lang="fr-FR" sz="900" b="0" kern="0" dirty="0">
                          <a:solidFill>
                            <a:schemeClr val="tx1"/>
                          </a:solidFill>
                          <a:latin typeface="+mn-lt"/>
                        </a:rPr>
                        <a:t> outil cotation)</a:t>
                      </a:r>
                      <a:endParaRPr lang="fr-FR" sz="900" dirty="0">
                        <a:latin typeface="+mn-lt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fr-FR" sz="900" b="0" kern="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2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Cibler les appels d’offre (Go/No)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Chiffrer les appels d’offre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Trouver des optimisations techniques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Suivi de l’avancement des dossiers en cours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Transmettre les données du chiffrage lorsque l’affaire est gagnée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93722"/>
              </p:ext>
            </p:extLst>
          </p:nvPr>
        </p:nvGraphicFramePr>
        <p:xfrm>
          <a:off x="171781" y="2657849"/>
          <a:ext cx="6500061" cy="1257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7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+mn-lt"/>
                        </a:rPr>
                        <a:t>DONNEES</a:t>
                      </a:r>
                      <a:r>
                        <a:rPr lang="fr-FR" sz="900" baseline="0" dirty="0">
                          <a:latin typeface="+mn-lt"/>
                        </a:rPr>
                        <a:t> D’ENTREE</a:t>
                      </a:r>
                      <a:endParaRPr lang="fr-FR" sz="900" dirty="0">
                        <a:latin typeface="+mn-lt"/>
                      </a:endParaRP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>
                          <a:latin typeface="+mn-lt"/>
                        </a:rPr>
                        <a:t>DONNEES DE SORTIE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Stratégie commerciale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Dossier d’appels d’offre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Critères d’attribution des offres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Planning de charges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juridique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9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Offre (financière et technique)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des risques et opportunités (</a:t>
                      </a:r>
                      <a:r>
                        <a:rPr lang="fr-FR" sz="900" b="0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buy</a:t>
                      </a: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-out, variantes)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440920"/>
              </p:ext>
            </p:extLst>
          </p:nvPr>
        </p:nvGraphicFramePr>
        <p:xfrm>
          <a:off x="171780" y="4147077"/>
          <a:ext cx="6500061" cy="1916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6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39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OUTILS/ACTIONS</a:t>
                      </a:r>
                      <a:r>
                        <a:rPr lang="fr-FR" sz="1200" baseline="0" dirty="0"/>
                        <a:t> DE SUIVI</a:t>
                      </a:r>
                      <a:endParaRPr lang="fr-FR" sz="1200" dirty="0"/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/>
                        <a:t>INDICATEURS</a:t>
                      </a:r>
                    </a:p>
                  </a:txBody>
                  <a:tcPr marL="91441" marR="9144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 Go/No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Devis (outil AGAPE)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 achats 5agape)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Comité de risques entreprise (&gt;2M€)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Revues de bouclage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Planning de charges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Réunion de transfert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REX Chiffrage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Outil (veille réglementaire)</a:t>
                      </a:r>
                    </a:p>
                  </a:txBody>
                  <a:tcPr marL="91441" marR="91441"/>
                </a:tc>
                <a:tc>
                  <a:txBody>
                    <a:bodyPr/>
                    <a:lstStyle/>
                    <a:p>
                      <a:endParaRPr lang="fr-FR" sz="11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pPr defTabSz="457200" eaLnBrk="1" fontAlgn="auto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endParaRPr lang="fr-FR" sz="200" b="1" u="sng" kern="0" dirty="0">
                        <a:solidFill>
                          <a:srgbClr val="6C5C53">
                            <a:lumMod val="75000"/>
                          </a:srgbClr>
                        </a:solidFill>
                      </a:endParaRP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Nombre et chiffre d’affaires chiffré et gagné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Note des mémoires techniques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Taux d’occupation de la cellule BE</a:t>
                      </a:r>
                    </a:p>
                    <a:p>
                      <a:pPr marL="171450" marR="0" lvl="1" indent="-17145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Pct val="100000"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Analyse des ratios</a:t>
                      </a:r>
                    </a:p>
                  </a:txBody>
                  <a:tcPr marL="91441" marR="91441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480932"/>
              </p:ext>
            </p:extLst>
          </p:nvPr>
        </p:nvGraphicFramePr>
        <p:xfrm>
          <a:off x="204788" y="6228865"/>
          <a:ext cx="6172677" cy="3562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3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3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261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9811"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POSITIF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</a:t>
                      </a:r>
                      <a:r>
                        <a:rPr lang="fr-FR" sz="1300" baseline="0" dirty="0">
                          <a:latin typeface="+mn-lt"/>
                        </a:rPr>
                        <a:t> atteindre l’objectif)</a:t>
                      </a:r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NEGATIF</a:t>
                      </a:r>
                    </a:p>
                    <a:p>
                      <a:pPr algn="ctr"/>
                      <a:r>
                        <a:rPr lang="fr-FR" sz="1300" dirty="0">
                          <a:latin typeface="+mn-lt"/>
                        </a:rPr>
                        <a:t>(pour atteindre l’objectif)</a:t>
                      </a:r>
                    </a:p>
                  </a:txBody>
                  <a:tcPr marL="91441" marR="91441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endParaRPr lang="fr-FR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1156"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INTERNE</a:t>
                      </a: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u="sng" dirty="0">
                          <a:latin typeface="+mn-lt"/>
                        </a:rPr>
                        <a:t>FORCES</a:t>
                      </a:r>
                    </a:p>
                    <a:p>
                      <a:pPr algn="ctr"/>
                      <a:endParaRPr lang="fr-FR" sz="1300" b="0" u="none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Mémoires techniques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Compétences techniques (proposition de variantes, optimisation technique)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Arborescence unique des dossiers informatiques d’étude de prix</a:t>
                      </a:r>
                    </a:p>
                  </a:txBody>
                  <a:tcPr marL="91441" marR="91441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dirty="0">
                          <a:latin typeface="+mn-lt"/>
                        </a:rPr>
                        <a:t>FAIBLESSES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dirty="0">
                        <a:latin typeface="+mn-lt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Utilisation des nouveaux outils informatiques pour gagner du temps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Gestion de la charges lors des pics d’activité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149"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 vert="vert2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2901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+mn-lt"/>
                        </a:rPr>
                        <a:t>ORIGINE</a:t>
                      </a:r>
                      <a:r>
                        <a:rPr lang="fr-FR" sz="1200" baseline="0" dirty="0">
                          <a:latin typeface="+mn-lt"/>
                        </a:rPr>
                        <a:t> EXTERNE</a:t>
                      </a:r>
                      <a:endParaRPr lang="fr-FR" sz="1200" dirty="0">
                        <a:latin typeface="+mn-lt"/>
                      </a:endParaRPr>
                    </a:p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 vert="vert270"/>
                </a:tc>
                <a:tc>
                  <a:txBody>
                    <a:bodyPr/>
                    <a:lstStyle/>
                    <a:p>
                      <a:endParaRPr lang="fr-FR" sz="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OPPORTUNITES</a:t>
                      </a: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fr-FR" sz="900" b="0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endParaRPr lang="fr-FR" sz="900" b="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dirty="0">
                          <a:latin typeface="+mn-lt"/>
                        </a:rPr>
                        <a:t>Développement des MPGP ou conception-réalisation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dirty="0">
                          <a:latin typeface="+mn-lt"/>
                        </a:rPr>
                        <a:t>Développement des partenariats avec les autres entités du groupe AGAPE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dirty="0">
                          <a:latin typeface="+mn-lt"/>
                        </a:rPr>
                        <a:t>Matériels innovants et bas carbone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r-FR" sz="900" b="0" i="1" u="none" dirty="0">
                        <a:latin typeface="+mn-lt"/>
                      </a:endParaRPr>
                    </a:p>
                    <a:p>
                      <a:pPr marL="0" indent="0" algn="l" defTabSz="685800" rtl="0" eaLnBrk="1" latinLnBrk="0" hangingPunct="1">
                        <a:buFont typeface="Arial" panose="020B0604020202020204" pitchFamily="34" charset="0"/>
                        <a:buNone/>
                      </a:pPr>
                      <a:endParaRPr lang="fr-FR" sz="900" b="0" u="none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300" dirty="0">
                        <a:latin typeface="+mn-lt"/>
                      </a:endParaRPr>
                    </a:p>
                  </a:txBody>
                  <a:tcPr marL="91441" marR="91441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b="1" u="sng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MENACES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Concurrence : prix anormalement bas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r-FR" sz="900" b="0" i="1" u="none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Augmentation des coûts matière/fournitures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300" b="1" u="sng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1" marR="91441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827253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8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9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CHIFFRAGE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AGP-PROC-10-A</a:t>
                      </a:r>
                      <a:endParaRPr lang="fr-FR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3084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2">
            <a:extLst>
              <a:ext uri="{FF2B5EF4-FFF2-40B4-BE49-F238E27FC236}">
                <a16:creationId xmlns:a16="http://schemas.microsoft.com/office/drawing/2014/main" id="{E407226C-5BFC-409E-ADB4-9E91761748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2743429"/>
              </p:ext>
            </p:extLst>
          </p:nvPr>
        </p:nvGraphicFramePr>
        <p:xfrm>
          <a:off x="195937" y="1263682"/>
          <a:ext cx="6490611" cy="55778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7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9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 Processus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  <a:latin typeface="+mn-lt"/>
                          <a:ea typeface="+mn-ea"/>
                          <a:cs typeface="+mn-cs"/>
                        </a:rPr>
                        <a:t>Quelles sont les attentes du processus CHIFFRAGE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Quelles</a:t>
                      </a:r>
                      <a:r>
                        <a:rPr lang="fr-FR" sz="1000" baseline="0" dirty="0">
                          <a:effectLst/>
                        </a:rPr>
                        <a:t> sont les attentes des autres processus vis-à-vis du processus de CHIFFRAGE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1000" dirty="0">
                          <a:effectLst/>
                        </a:rPr>
                        <a:t>Direction de pôle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Orientation et stratégie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Affaires à chiffrer</a:t>
                      </a:r>
                    </a:p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Objectifs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Montant des offres chiffrées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Montant des offres gagnées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Commerce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Informations sur le relationnel client (MO/MOE, BET)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Informations sur la concurrence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Informations sur le relationnel client (MO/MOE, BET)</a:t>
                      </a:r>
                    </a:p>
                    <a:p>
                      <a:pPr marL="171450" marR="0" lvl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Informations sur la concurrence</a:t>
                      </a: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strike="sngStrike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Réalisation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Remontées d’informations sur  la réalisation de l’affaire (temps et moyens alloués)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Informations sur le relationnel client</a:t>
                      </a:r>
                    </a:p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Transfert des données du chiffrage : documentation, risques et opportunités, exigences du client, relationnel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Achets</a:t>
                      </a: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Evolution Coûts matières</a:t>
                      </a: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Proposition sur les </a:t>
                      </a:r>
                      <a:r>
                        <a:rPr lang="fr-FR" sz="900" b="0" kern="12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buy</a:t>
                      </a:r>
                      <a:r>
                        <a:rPr lang="fr-FR" sz="900" b="0" kern="1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-out selon l’environnement de l’affaire (variantes, matériels imposés…)</a:t>
                      </a: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marR="0" indent="-171450" algn="just" defTabSz="685771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15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714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0" indent="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5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 anchor="ctr" anchorCtr="1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tc>
                  <a:txBody>
                    <a:bodyPr/>
                    <a:lstStyle/>
                    <a:p>
                      <a:pPr marL="171450" indent="-171450" algn="just" defTabSz="685771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fr-FR" sz="900" b="0" kern="1200" baseline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974" marR="50974" marT="0" marB="0"/>
                </a:tc>
                <a:extLst>
                  <a:ext uri="{0D108BD9-81ED-4DB2-BD59-A6C34878D82A}">
                    <a16:rowId xmlns:a16="http://schemas.microsoft.com/office/drawing/2014/main" val="4044264211"/>
                  </a:ext>
                </a:extLst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2482547" y="802017"/>
            <a:ext cx="2755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75000"/>
                  </a:schemeClr>
                </a:solidFill>
              </a:rPr>
              <a:t>INTERACTIONS </a:t>
            </a:r>
          </a:p>
        </p:txBody>
      </p:sp>
      <p:sp>
        <p:nvSpPr>
          <p:cNvPr id="7" name="Espace réservé du contenu 3"/>
          <p:cNvSpPr txBox="1">
            <a:spLocks/>
          </p:cNvSpPr>
          <p:nvPr/>
        </p:nvSpPr>
        <p:spPr>
          <a:xfrm>
            <a:off x="200980" y="8775499"/>
            <a:ext cx="6485864" cy="909736"/>
          </a:xfrm>
          <a:prstGeom prst="rect">
            <a:avLst/>
          </a:prstGeom>
          <a:ln>
            <a:solidFill>
              <a:srgbClr val="0055A0"/>
            </a:solidFill>
          </a:ln>
        </p:spPr>
        <p:txBody>
          <a:bodyPr vert="horz" wrap="square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6D5D54"/>
                </a:solidFill>
                <a:latin typeface="Avenir" panose="020B0503020203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fr-FR" sz="1000" b="1" u="sng" dirty="0">
                <a:solidFill>
                  <a:srgbClr val="0055C0"/>
                </a:solidFill>
                <a:latin typeface="+mn-lt"/>
              </a:rPr>
              <a:t>Cartouche de validation</a:t>
            </a:r>
          </a:p>
          <a:p>
            <a:pPr marL="171450" indent="-17145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Auteur : Franck MELON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Approbateur : Vincent MITTET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fr-FR" sz="1000" dirty="0">
                <a:solidFill>
                  <a:srgbClr val="0055C0"/>
                </a:solidFill>
                <a:latin typeface="+mn-lt"/>
              </a:rPr>
              <a:t>Date de rédaction ou de révision : 08/04/2022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510984"/>
              </p:ext>
            </p:extLst>
          </p:nvPr>
        </p:nvGraphicFramePr>
        <p:xfrm>
          <a:off x="175260" y="114299"/>
          <a:ext cx="6499860" cy="50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2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6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0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27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mpd="sng">
                      <a:noFill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PROCESSUS</a:t>
                      </a:r>
                    </a:p>
                    <a:p>
                      <a:pPr algn="ctr"/>
                      <a:r>
                        <a:rPr lang="fr-FR" dirty="0"/>
                        <a:t>CHIFFRAGE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77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i="1" dirty="0"/>
                        <a:t>AGP-PROC-10-A</a:t>
                      </a:r>
                      <a:endParaRPr lang="fr-FR" sz="900" dirty="0"/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1753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336cd3a-1e58-4acd-9074-3d8dd8723c0a" xsi:nil="true"/>
    <lcf76f155ced4ddcb4097134ff3c332f xmlns="669cee18-bc53-47dc-840d-a00becaf0890">
      <Terms xmlns="http://schemas.microsoft.com/office/infopath/2007/PartnerControls"/>
    </lcf76f155ced4ddcb4097134ff3c332f>
    <SharedWithUsers xmlns="4a9cc65e-4f80-4f3f-aeb6-75aad5acc916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C41A45850DF4599232D4B2CAEE7CB" ma:contentTypeVersion="14" ma:contentTypeDescription="Crée un document." ma:contentTypeScope="" ma:versionID="32bec8deb9ecc41c555ae9155c491e80">
  <xsd:schema xmlns:xsd="http://www.w3.org/2001/XMLSchema" xmlns:xs="http://www.w3.org/2001/XMLSchema" xmlns:p="http://schemas.microsoft.com/office/2006/metadata/properties" xmlns:ns2="669cee18-bc53-47dc-840d-a00becaf0890" xmlns:ns3="4a9cc65e-4f80-4f3f-aeb6-75aad5acc916" xmlns:ns4="9336cd3a-1e58-4acd-9074-3d8dd8723c0a" targetNamespace="http://schemas.microsoft.com/office/2006/metadata/properties" ma:root="true" ma:fieldsID="60a983afeb00426448748ae06c4d9e9d" ns2:_="" ns3:_="" ns4:_="">
    <xsd:import namespace="669cee18-bc53-47dc-840d-a00becaf0890"/>
    <xsd:import namespace="4a9cc65e-4f80-4f3f-aeb6-75aad5acc916"/>
    <xsd:import namespace="9336cd3a-1e58-4acd-9074-3d8dd8723c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4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9cee18-bc53-47dc-840d-a00becaf08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Balises d’images" ma:readOnly="false" ma:fieldId="{5cf76f15-5ced-4ddc-b409-7134ff3c332f}" ma:taxonomyMulti="true" ma:sspId="55de499d-8327-4dfa-b5bf-706b103fc0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cc65e-4f80-4f3f-aeb6-75aad5acc91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36cd3a-1e58-4acd-9074-3d8dd8723c0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b73353f-c7d8-48c4-bc9e-b99b93a04b86}" ma:internalName="TaxCatchAll" ma:showField="CatchAllData" ma:web="4a9cc65e-4f80-4f3f-aeb6-75aad5acc9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4C1853E-F91B-4C09-9E47-1A818C0F5E5C}">
  <ds:schemaRefs>
    <ds:schemaRef ds:uri="http://schemas.microsoft.com/office/2006/metadata/properties"/>
    <ds:schemaRef ds:uri="http://schemas.microsoft.com/office/infopath/2007/PartnerControls"/>
    <ds:schemaRef ds:uri="9336cd3a-1e58-4acd-9074-3d8dd8723c0a"/>
    <ds:schemaRef ds:uri="669cee18-bc53-47dc-840d-a00becaf0890"/>
    <ds:schemaRef ds:uri="4a9cc65e-4f80-4f3f-aeb6-75aad5acc916"/>
  </ds:schemaRefs>
</ds:datastoreItem>
</file>

<file path=customXml/itemProps2.xml><?xml version="1.0" encoding="utf-8"?>
<ds:datastoreItem xmlns:ds="http://schemas.openxmlformats.org/officeDocument/2006/customXml" ds:itemID="{DAD88A12-DC43-46DC-9BAA-C040FE73B8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9cee18-bc53-47dc-840d-a00becaf0890"/>
    <ds:schemaRef ds:uri="4a9cc65e-4f80-4f3f-aeb6-75aad5acc916"/>
    <ds:schemaRef ds:uri="9336cd3a-1e58-4acd-9074-3d8dd8723c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F1F601-14AB-496E-BDE2-BBF2830904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1349</TotalTime>
  <Words>432</Words>
  <Application>Microsoft Macintosh PowerPoint</Application>
  <PresentationFormat>Format A4 (210 x 297 mm)</PresentationFormat>
  <Paragraphs>99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Thème Office</vt:lpstr>
      <vt:lpstr>Présentation PowerPoint</vt:lpstr>
      <vt:lpstr>Présentation PowerPoint</vt:lpstr>
    </vt:vector>
  </TitlesOfParts>
  <Company>AGAPE SAS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CHAVAIN Ingrid</dc:creator>
  <cp:lastModifiedBy>RUMEAU Christophe</cp:lastModifiedBy>
  <cp:revision>66</cp:revision>
  <cp:lastPrinted>2022-05-05T07:26:16Z</cp:lastPrinted>
  <dcterms:created xsi:type="dcterms:W3CDTF">2021-01-13T18:49:37Z</dcterms:created>
  <dcterms:modified xsi:type="dcterms:W3CDTF">2026-06-18T14:07:34Z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0x010100ECFC41A45850DF4599232D4B2CAEE7CB</vt:lpwstr>
  </property>
  <property fmtid="{D5CDD505-2E9C-101B-9397-08002B2CF9AE}" pid="3" name="Order">
    <vt:r8>159500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