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56" r:id="rId5"/>
    <p:sldId id="257" r:id="rId6"/>
    <p:sldId id="259" r:id="rId7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314E01-DF65-4A07-990E-146BF13DE33B}" v="69" dt="2021-03-04T15:30:09.147"/>
    <p1510:client id="{53992B9E-AE66-4B2E-853B-513AA5551450}" v="16" dt="2022-05-10T09:09:02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77" autoAdjust="0"/>
    <p:restoredTop sz="94660"/>
  </p:normalViewPr>
  <p:slideViewPr>
    <p:cSldViewPr snapToGrid="0">
      <p:cViewPr>
        <p:scale>
          <a:sx n="174" d="100"/>
          <a:sy n="174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VAIN Ingrid" userId="S::i.chavain@satelec.fayat.com::8c775cd0-a46a-41e8-874d-57ca616c53e6" providerId="AD" clId="Web-{53992B9E-AE66-4B2E-853B-513AA5551450}"/>
    <pc:docChg chg="modSld">
      <pc:chgData name="CHAVAIN Ingrid" userId="S::i.chavain@satelec.fayat.com::8c775cd0-a46a-41e8-874d-57ca616c53e6" providerId="AD" clId="Web-{53992B9E-AE66-4B2E-853B-513AA5551450}" dt="2022-05-10T09:09:02.761" v="11"/>
      <pc:docMkLst>
        <pc:docMk/>
      </pc:docMkLst>
      <pc:sldChg chg="modSp">
        <pc:chgData name="CHAVAIN Ingrid" userId="S::i.chavain@satelec.fayat.com::8c775cd0-a46a-41e8-874d-57ca616c53e6" providerId="AD" clId="Web-{53992B9E-AE66-4B2E-853B-513AA5551450}" dt="2022-05-10T09:08:32.636" v="5"/>
        <pc:sldMkLst>
          <pc:docMk/>
          <pc:sldMk cId="3313084662" sldId="256"/>
        </pc:sldMkLst>
        <pc:graphicFrameChg chg="mod modGraphic">
          <ac:chgData name="CHAVAIN Ingrid" userId="S::i.chavain@satelec.fayat.com::8c775cd0-a46a-41e8-874d-57ca616c53e6" providerId="AD" clId="Web-{53992B9E-AE66-4B2E-853B-513AA5551450}" dt="2022-05-10T09:08:32.636" v="5"/>
          <ac:graphicFrameMkLst>
            <pc:docMk/>
            <pc:sldMk cId="3313084662" sldId="256"/>
            <ac:graphicFrameMk id="7" creationId="{00000000-0000-0000-0000-000000000000}"/>
          </ac:graphicFrameMkLst>
        </pc:graphicFrameChg>
      </pc:sldChg>
      <pc:sldChg chg="modSp">
        <pc:chgData name="CHAVAIN Ingrid" userId="S::i.chavain@satelec.fayat.com::8c775cd0-a46a-41e8-874d-57ca616c53e6" providerId="AD" clId="Web-{53992B9E-AE66-4B2E-853B-513AA5551450}" dt="2022-05-10T09:08:45.949" v="7"/>
        <pc:sldMkLst>
          <pc:docMk/>
          <pc:sldMk cId="3456175323" sldId="257"/>
        </pc:sldMkLst>
        <pc:graphicFrameChg chg="mod modGraphic">
          <ac:chgData name="CHAVAIN Ingrid" userId="S::i.chavain@satelec.fayat.com::8c775cd0-a46a-41e8-874d-57ca616c53e6" providerId="AD" clId="Web-{53992B9E-AE66-4B2E-853B-513AA5551450}" dt="2022-05-10T09:08:45.949" v="7"/>
          <ac:graphicFrameMkLst>
            <pc:docMk/>
            <pc:sldMk cId="3456175323" sldId="257"/>
            <ac:graphicFrameMk id="5" creationId="{00000000-0000-0000-0000-000000000000}"/>
          </ac:graphicFrameMkLst>
        </pc:graphicFrameChg>
      </pc:sldChg>
      <pc:sldChg chg="addSp delSp modSp">
        <pc:chgData name="CHAVAIN Ingrid" userId="S::i.chavain@satelec.fayat.com::8c775cd0-a46a-41e8-874d-57ca616c53e6" providerId="AD" clId="Web-{53992B9E-AE66-4B2E-853B-513AA5551450}" dt="2022-05-10T09:09:02.761" v="11"/>
        <pc:sldMkLst>
          <pc:docMk/>
          <pc:sldMk cId="3616415190" sldId="259"/>
        </pc:sldMkLst>
        <pc:spChg chg="add del">
          <ac:chgData name="CHAVAIN Ingrid" userId="S::i.chavain@satelec.fayat.com::8c775cd0-a46a-41e8-874d-57ca616c53e6" providerId="AD" clId="Web-{53992B9E-AE66-4B2E-853B-513AA5551450}" dt="2022-05-10T09:08:55.168" v="9"/>
          <ac:spMkLst>
            <pc:docMk/>
            <pc:sldMk cId="3616415190" sldId="259"/>
            <ac:spMk id="3" creationId="{29A1942B-3623-C8C6-F7E8-375FA13499B9}"/>
          </ac:spMkLst>
        </pc:spChg>
        <pc:graphicFrameChg chg="mod modGraphic">
          <ac:chgData name="CHAVAIN Ingrid" userId="S::i.chavain@satelec.fayat.com::8c775cd0-a46a-41e8-874d-57ca616c53e6" providerId="AD" clId="Web-{53992B9E-AE66-4B2E-853B-513AA5551450}" dt="2022-05-10T09:09:02.761" v="11"/>
          <ac:graphicFrameMkLst>
            <pc:docMk/>
            <pc:sldMk cId="3616415190" sldId="259"/>
            <ac:graphicFrameMk id="5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114102"/>
              </p:ext>
            </p:extLst>
          </p:nvPr>
        </p:nvGraphicFramePr>
        <p:xfrm>
          <a:off x="180311" y="701119"/>
          <a:ext cx="6508348" cy="1068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845">
                <a:tc gridSpan="2"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PROCESSUS</a:t>
                      </a:r>
                      <a:r>
                        <a:rPr lang="fr-FR" sz="1300" baseline="0" dirty="0"/>
                        <a:t> EN INTERACTION FORTE</a:t>
                      </a:r>
                      <a:endParaRPr lang="fr-FR" sz="13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124">
                <a:tc>
                  <a:txBody>
                    <a:bodyPr/>
                    <a:lstStyle/>
                    <a:p>
                      <a:r>
                        <a:rPr lang="fr-FR" sz="900" dirty="0"/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Directeur Entreprises</a:t>
                      </a: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Stratégie</a:t>
                      </a:r>
                      <a:r>
                        <a:rPr lang="fr-FR" sz="900" baseline="0" dirty="0">
                          <a:latin typeface="+mn-lt"/>
                        </a:rPr>
                        <a:t> et Gouvernance /</a:t>
                      </a:r>
                      <a:r>
                        <a:rPr lang="fr-FR" sz="9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fr-FR" sz="900" strike="noStrike" baseline="0" dirty="0">
                          <a:latin typeface="+mn-lt"/>
                        </a:rPr>
                        <a:t> Achats </a:t>
                      </a:r>
                      <a:r>
                        <a:rPr lang="fr-FR" sz="900" baseline="0" dirty="0">
                          <a:latin typeface="+mn-lt"/>
                        </a:rPr>
                        <a:t>/ Administratif et Financier / QSE /  Réalisation / </a:t>
                      </a:r>
                      <a:r>
                        <a:rPr lang="fr-FR" sz="900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Ressources Humaines /</a:t>
                      </a:r>
                      <a:r>
                        <a:rPr lang="fr-FR" sz="900" strike="noStrike" baseline="0" dirty="0">
                          <a:latin typeface="+mn-lt"/>
                        </a:rPr>
                        <a:t>Juridique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705">
                <a:tc>
                  <a:txBody>
                    <a:bodyPr/>
                    <a:lstStyle/>
                    <a:p>
                      <a:r>
                        <a:rPr lang="fr-FR" sz="900" dirty="0"/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ResponsablesTechniques</a:t>
                      </a:r>
                      <a:endParaRPr lang="fr-FR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68890"/>
              </p:ext>
            </p:extLst>
          </p:nvPr>
        </p:nvGraphicFramePr>
        <p:xfrm>
          <a:off x="184482" y="1760293"/>
          <a:ext cx="6500061" cy="1559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ACTIVITES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FINALITE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Orientation stratégique de l’entreprise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Politique QSSE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Mettre à disposition les moyens (matériel, équipement, véhicules, EPI ) demandés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Stocker le matériel (outillage, véhicule, consommable…)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Assurer les contrôles périodiques</a:t>
                      </a:r>
                      <a:r>
                        <a:rPr lang="fr-FR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du matériel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des magasins centraux </a:t>
                      </a:r>
                      <a:endParaRPr lang="fr-FR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Gérer</a:t>
                      </a:r>
                      <a:r>
                        <a:rPr lang="fr-FR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les déchets en agence</a:t>
                      </a:r>
                      <a:endParaRPr lang="fr-FR" sz="8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Répondre aux besoins des chantiers dans les délais pour un fonctionnement optimal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Assurer la sécurité du chantier à travers un matériel conforme et en bon état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Centraliser les achats de consommables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Eviter les ruptures de stocks afin d’éviter les interruptions sur chantiers.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952422"/>
              </p:ext>
            </p:extLst>
          </p:nvPr>
        </p:nvGraphicFramePr>
        <p:xfrm>
          <a:off x="184482" y="5056575"/>
          <a:ext cx="6500061" cy="196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3457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OUTILS/ACTIONS</a:t>
                      </a:r>
                      <a:r>
                        <a:rPr lang="fr-FR" sz="1300" baseline="0" dirty="0"/>
                        <a:t> DE SUIVI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3676">
                <a:tc>
                  <a:txBody>
                    <a:bodyPr/>
                    <a:lstStyle/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Logiciel</a:t>
                      </a: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métiers </a:t>
                      </a:r>
                      <a:r>
                        <a:rPr lang="fr-FR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ERP, 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demande matériel,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 de parc, géolocalisation,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données d’assurance,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 des demandes d’interventions</a:t>
                      </a:r>
                      <a:r>
                        <a:rPr lang="fr-FR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fr-FR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imputations véhicules, consommations carburants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Registre déchets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1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Déchets</a:t>
                      </a:r>
                      <a:r>
                        <a:rPr lang="fr-FR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Taux de rotation / Taux de valorisation / Tonnage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 / Dépenses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Nombre d’exercices évacuation par entreprise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Suivi des sinistres routiers et des contraventions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Inventaire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strike="noStrike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Reporting</a:t>
                      </a:r>
                      <a:r>
                        <a:rPr lang="fr-FR" sz="8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(taux d’utilisation véhicules, outillages) 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Consommation téléphonie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Nombre de véhicules parc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Rejet de CO2 et consommation carburant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Registre déchets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Rapport semestriel pour suivi poids lourds et engins (Contrôles obligatoires) 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Taux de rétrocession</a:t>
                      </a:r>
                      <a:r>
                        <a:rPr lang="fr-FR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158264"/>
              </p:ext>
            </p:extLst>
          </p:nvPr>
        </p:nvGraphicFramePr>
        <p:xfrm>
          <a:off x="184482" y="7022535"/>
          <a:ext cx="5687824" cy="3103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7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8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644"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POSITIF</a:t>
                      </a:r>
                    </a:p>
                    <a:p>
                      <a:pPr algn="ctr"/>
                      <a:r>
                        <a:rPr lang="fr-FR" sz="1300" dirty="0"/>
                        <a:t>(pour</a:t>
                      </a:r>
                      <a:r>
                        <a:rPr lang="fr-FR" sz="1300" baseline="0" dirty="0"/>
                        <a:t> atteindre l’objectif)</a:t>
                      </a:r>
                      <a:endParaRPr lang="fr-FR" sz="1300" dirty="0"/>
                    </a:p>
                  </a:txBody>
                  <a:tcPr marL="91441" marR="9144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NEGATIF</a:t>
                      </a:r>
                    </a:p>
                    <a:p>
                      <a:pPr algn="ctr"/>
                      <a:r>
                        <a:rPr lang="fr-FR" sz="1300" dirty="0"/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87"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0332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IN</a:t>
                      </a:r>
                      <a:r>
                        <a:rPr lang="fr-FR" sz="1200" baseline="0" dirty="0"/>
                        <a:t>TERNE</a:t>
                      </a: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u="sng" dirty="0"/>
                        <a:t>FORCES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Expertise métier 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Bon entretien du matériel 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Allègement des tâches des chargés d’affaires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Indépendance sur la mise à disposition du matériel de chantier (Choix des fournisseurs</a:t>
                      </a: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Adaptabilité, flexibilité du service.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des demandes volumineuses.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Gestion des stocks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 en interne</a:t>
                      </a:r>
                      <a:endParaRPr lang="fr-FR" sz="800" b="0" u="none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dirty="0"/>
                        <a:t>FAIBLESSES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 avec les chantiers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Solution numérique pas entièrement finalisées.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du parc outillage (Contrôle périodique)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Capacité d’investissement faible </a:t>
                      </a:r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60"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696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aseline="0" dirty="0"/>
                        <a:t> EXTERNE</a:t>
                      </a:r>
                      <a:endParaRPr lang="fr-FR" sz="1200" dirty="0"/>
                    </a:p>
                    <a:p>
                      <a:endParaRPr lang="fr-FR" sz="1300" dirty="0"/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Négociation possible liée au volume du matériel commandé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Développement des bornes électriques dans les agences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Création d’un catalogue outillage avec QR code.</a:t>
                      </a: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Accident sur chantier  suite à une utilisation d’un matériel non contrôlé 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Achat d’outillage/ location par les opérationnels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Risque d’arrêts de chantiers suite aux ruptures de stocks</a:t>
                      </a:r>
                      <a:r>
                        <a:rPr lang="fr-FR" sz="900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fr-FR" sz="900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80613D6-1BE5-41D9-989D-3DE0524FE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196936"/>
              </p:ext>
            </p:extLst>
          </p:nvPr>
        </p:nvGraphicFramePr>
        <p:xfrm>
          <a:off x="185740" y="3337213"/>
          <a:ext cx="6500061" cy="1702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546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DONNÉES D’ENTRÉE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DONNÉES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2441"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Demandes de</a:t>
                      </a:r>
                      <a:r>
                        <a:rPr lang="fr-FR" sz="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moyens (outillage, matériel, véhicules, engins, consommables, EPI…) 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Demande approvisionnement sortie magasin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des Litiges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des Déchets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 d’investissement 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Procédures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socles</a:t>
                      </a:r>
                      <a:endParaRPr lang="fr-FR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Etats du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parc, du stock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et de la 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téléphonie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Inventaire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matériel</a:t>
                      </a:r>
                      <a:endParaRPr lang="fr-FR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Moyens demandés mis à disposition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et gestion du traitement de  déchets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Traitement des litiges/dysfonctionnements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882225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50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TECHNIQUE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AGP-PROC-03-A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8833891"/>
              </p:ext>
            </p:extLst>
          </p:nvPr>
        </p:nvGraphicFramePr>
        <p:xfrm>
          <a:off x="195938" y="814254"/>
          <a:ext cx="6490611" cy="6392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Attentes vis-à-vis</a:t>
                      </a:r>
                      <a:r>
                        <a:rPr lang="fr-FR" sz="10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des autres 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Données à fournir aux autres 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</a:rPr>
                        <a:t>Stratégie</a:t>
                      </a:r>
                      <a:r>
                        <a:rPr lang="fr-FR" sz="1000" baseline="0" dirty="0">
                          <a:solidFill>
                            <a:schemeClr val="bg1"/>
                          </a:solidFill>
                          <a:effectLst/>
                        </a:rPr>
                        <a:t> et Gouvernance</a:t>
                      </a:r>
                      <a:endParaRPr lang="fr-FR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Orientation et stratégie AGAPE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Besoin en recrutement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Enveloppe pour les investissements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de fonctionnement du service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financier</a:t>
                      </a: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QSE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QSE et validation des nouveaux équipements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l’évolution de la règlementation (Qualité et sécurisé) </a:t>
                      </a:r>
                      <a:r>
                        <a:rPr lang="fr-FR" sz="900" b="0" strike="noStrike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Entretien et suivi des contrôles du parc outillage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Etat des vérifications périodiques du matériel, des équipements, outils, engins, et EPI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Rapport énergétique (véhicules)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Registres déchets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Réalisation (RIA)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Anticipation des demandes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Soin à apporter aux moyens fournis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Communiquer sur les dysfonctionnements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strike="noStrike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Expression détaillée de besoin (partie véhicule, équipements nécessaires)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Mise à disposition des moyens dans les délais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Certificat de conformité du matériel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Volumes de location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Ressources humaines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l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Recrutement et transmissions de candidatures</a:t>
                      </a:r>
                    </a:p>
                    <a:p>
                      <a:pPr marL="171450" indent="-171450" algn="l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sur tous les sujets RH (</a:t>
                      </a:r>
                      <a:r>
                        <a:rPr lang="fr-FR" sz="900" b="0" strike="noStrike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</a:t>
                      </a:r>
                      <a:r>
                        <a:rPr lang="fr-FR" sz="900" b="0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transfert de personnel, intérimaire, sanctions etc.)</a:t>
                      </a:r>
                    </a:p>
                    <a:p>
                      <a:pPr marL="171450" indent="-171450" algn="l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 complètes de besoins pour les nouveaux embauchés ( Téléphone, PC, EPI, voiture…)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Données pointages et outils de suivis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 d’information des dotations (EPI et du</a:t>
                      </a:r>
                      <a:r>
                        <a:rPr lang="fr-FR" sz="900" b="0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matériel et des connexions logiciels/identifiants) pour les nouveaux embauchés</a:t>
                      </a:r>
                      <a:endParaRPr lang="fr-FR" sz="900" b="0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fr-FR" sz="900" b="0" strike="sng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2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Administratif et financier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Validation d’enveloppe pour les investissements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Mise à disposition des données financières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et suivi des budgets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Analyse mensuelle des couts des services techniques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392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Achats et sous-traitance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Recherche de fournisseurs et développement de partenariats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Gestion des ouvertures de comptes 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Remonter les litiges avec les fournisseurs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Documents spécifiques pour les ouvertures de comptes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Juridique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en cas de sinistres (vol, casse, incendie, démarches auprès des assurances)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Fournir les pièces justificatives des sinistres</a:t>
                      </a:r>
                      <a:r>
                        <a:rPr lang="fr-FR" sz="900" b="0" strike="noStrike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(Procès verbaux) </a:t>
                      </a:r>
                      <a:endParaRPr lang="fr-FR" sz="900" b="0" strike="sngStrike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232226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TECHNIQUE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AGP-PROC-03-A</a:t>
                      </a:r>
                      <a:endParaRPr lang="fr-FR" sz="9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369721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2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TECHNIQUE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AGP-PROC-03-A</a:t>
                      </a:r>
                      <a:endParaRPr lang="fr-FR" sz="9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5BE73E0A-74B1-42AA-AA7F-E351CB8602A9}"/>
              </a:ext>
            </a:extLst>
          </p:cNvPr>
          <p:cNvSpPr txBox="1">
            <a:spLocks/>
          </p:cNvSpPr>
          <p:nvPr/>
        </p:nvSpPr>
        <p:spPr>
          <a:xfrm>
            <a:off x="200980" y="8775499"/>
            <a:ext cx="6485864" cy="707886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0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Auteur : </a:t>
            </a:r>
            <a:r>
              <a:rPr lang="fr-FR" sz="1000" dirty="0">
                <a:solidFill>
                  <a:srgbClr val="0055C0"/>
                </a:solidFill>
              </a:rPr>
              <a:t>AGAPE</a:t>
            </a:r>
            <a:endParaRPr lang="fr-FR" sz="1000" dirty="0">
              <a:solidFill>
                <a:srgbClr val="0055C0"/>
              </a:solidFill>
              <a:latin typeface="+mn-lt"/>
              <a:cs typeface="Calibri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Approbateur : Président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Date de rédaction ou de révision : 18</a:t>
            </a:r>
            <a:r>
              <a:rPr lang="fr-FR" sz="1000" dirty="0">
                <a:solidFill>
                  <a:srgbClr val="0055C0"/>
                </a:solidFill>
              </a:rPr>
              <a:t>/06/2026</a:t>
            </a:r>
            <a:endParaRPr lang="fr-FR" sz="1000" dirty="0">
              <a:solidFill>
                <a:srgbClr val="0055C0"/>
              </a:solidFill>
              <a:latin typeface="+mn-lt"/>
              <a:cs typeface="Calibri"/>
            </a:endParaRP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BA632565-762C-40E5-83D0-89381C649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2316"/>
              </p:ext>
            </p:extLst>
          </p:nvPr>
        </p:nvGraphicFramePr>
        <p:xfrm>
          <a:off x="952027" y="833831"/>
          <a:ext cx="5336220" cy="26902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6168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361912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3208692405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Faiblesses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Pilote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Dead 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u="none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Solution numérique</a:t>
                      </a:r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Formation pour la prise en main d’un outil de suivi .</a:t>
                      </a:r>
                    </a:p>
                    <a:p>
                      <a:pPr algn="ctr"/>
                      <a:r>
                        <a:rPr lang="fr-FR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Attente du développement.</a:t>
                      </a:r>
                    </a:p>
                    <a:p>
                      <a:pPr algn="ctr"/>
                      <a:endParaRPr lang="fr-FR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614717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Gestion du parc outillage</a:t>
                      </a:r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Mise en route d’un outil partagé de gestion.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Capacité d’investissement</a:t>
                      </a:r>
                    </a:p>
                    <a:p>
                      <a:pPr algn="ctr"/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995399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u="non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Communication avec les chantiers</a:t>
                      </a:r>
                    </a:p>
                    <a:p>
                      <a:pPr algn="ctr"/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Création d’un mode opératoire de remontée.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731579"/>
                  </a:ext>
                </a:extLst>
              </a:tr>
            </a:tbl>
          </a:graphicData>
        </a:graphic>
      </p:graphicFrame>
      <p:graphicFrame>
        <p:nvGraphicFramePr>
          <p:cNvPr id="8" name="Tableau 2">
            <a:extLst>
              <a:ext uri="{FF2B5EF4-FFF2-40B4-BE49-F238E27FC236}">
                <a16:creationId xmlns:a16="http://schemas.microsoft.com/office/drawing/2014/main" id="{FDE4DD0F-43EE-4589-9A03-C248AA74C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315602"/>
              </p:ext>
            </p:extLst>
          </p:nvPr>
        </p:nvGraphicFramePr>
        <p:xfrm>
          <a:off x="952027" y="3534436"/>
          <a:ext cx="5336220" cy="22529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6168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361912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586540999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Menaces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Pilote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Dead Line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598991"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614717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9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731579"/>
                  </a:ext>
                </a:extLst>
              </a:tr>
            </a:tbl>
          </a:graphicData>
        </a:graphic>
      </p:graphicFrame>
      <p:graphicFrame>
        <p:nvGraphicFramePr>
          <p:cNvPr id="9" name="Tableau 2">
            <a:extLst>
              <a:ext uri="{FF2B5EF4-FFF2-40B4-BE49-F238E27FC236}">
                <a16:creationId xmlns:a16="http://schemas.microsoft.com/office/drawing/2014/main" id="{68083483-3A33-4444-BCEF-7E1B7F95B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050706"/>
              </p:ext>
            </p:extLst>
          </p:nvPr>
        </p:nvGraphicFramePr>
        <p:xfrm>
          <a:off x="952027" y="6311242"/>
          <a:ext cx="5336220" cy="24597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6168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361912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3737232342"/>
                    </a:ext>
                  </a:extLst>
                </a:gridCol>
              </a:tblGrid>
              <a:tr h="695661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Interactions avec les autres processus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Pilote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Dead Line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452399"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Communications avec les entreprises / AGAPE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Point a faire lors de la prochaine rencontre AGAPE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614717"/>
                  </a:ext>
                </a:extLst>
              </a:tr>
              <a:tr h="43276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  <a:tr h="43276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731579"/>
                  </a:ext>
                </a:extLst>
              </a:tr>
              <a:tr h="43276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085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4151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0627AC-7FFF-4CF0-8E79-7A073A7D623B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238ac1ad-bc06-4a49-b26a-9b63eefa63f3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9336cd3a-1e58-4acd-9074-3d8dd8723c0a"/>
    <ds:schemaRef ds:uri="669cee18-bc53-47dc-840d-a00becaf0890"/>
    <ds:schemaRef ds:uri="4a9cc65e-4f80-4f3f-aeb6-75aad5acc916"/>
  </ds:schemaRefs>
</ds:datastoreItem>
</file>

<file path=customXml/itemProps2.xml><?xml version="1.0" encoding="utf-8"?>
<ds:datastoreItem xmlns:ds="http://schemas.openxmlformats.org/officeDocument/2006/customXml" ds:itemID="{019BDFB3-C4A8-4338-87DB-BEABDD811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553D3F-A07E-466C-8200-797F4CADAC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2565</TotalTime>
  <Words>814</Words>
  <Application>Microsoft Macintosh PowerPoint</Application>
  <PresentationFormat>Format A4 (210 x 297 mm)</PresentationFormat>
  <Paragraphs>160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79</cp:revision>
  <dcterms:created xsi:type="dcterms:W3CDTF">2021-01-13T18:49:37Z</dcterms:created>
  <dcterms:modified xsi:type="dcterms:W3CDTF">2026-06-18T14:55:18Z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158300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