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74" r:id="rId5"/>
    <p:sldId id="1047" r:id="rId6"/>
    <p:sldId id="1049" r:id="rId7"/>
    <p:sldId id="1051" r:id="rId8"/>
    <p:sldId id="1052" r:id="rId9"/>
    <p:sldId id="1050" r:id="rId10"/>
    <p:sldId id="1053" r:id="rId11"/>
    <p:sldId id="1054" r:id="rId12"/>
    <p:sldId id="1055" r:id="rId13"/>
    <p:sldId id="1056" r:id="rId14"/>
    <p:sldId id="1057" r:id="rId15"/>
    <p:sldId id="1058" r:id="rId16"/>
    <p:sldId id="1059" r:id="rId17"/>
    <p:sldId id="1060" r:id="rId18"/>
    <p:sldId id="1061" r:id="rId19"/>
    <p:sldId id="1062" r:id="rId20"/>
    <p:sldId id="1063" r:id="rId21"/>
    <p:sldId id="1064" r:id="rId22"/>
    <p:sldId id="1072" r:id="rId23"/>
    <p:sldId id="1068" r:id="rId24"/>
    <p:sldId id="1069" r:id="rId25"/>
    <p:sldId id="1046" r:id="rId26"/>
    <p:sldId id="1073" r:id="rId27"/>
    <p:sldId id="1045" r:id="rId2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F4194B-523C-5A48-A739-181C5067F5EF}" v="1" dt="2026-06-18T15:02:00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29"/>
    <p:restoredTop sz="94640"/>
  </p:normalViewPr>
  <p:slideViewPr>
    <p:cSldViewPr snapToGrid="0">
      <p:cViewPr varScale="1">
        <p:scale>
          <a:sx n="102" d="100"/>
          <a:sy n="102" d="100"/>
        </p:scale>
        <p:origin x="2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 Rumeau" userId="a7dfa6b8c083e760" providerId="LiveId" clId="{9B42A4F7-F94E-5759-8B54-00D14915697D}"/>
    <pc:docChg chg="modSld">
      <pc:chgData name="Christophe Rumeau" userId="a7dfa6b8c083e760" providerId="LiveId" clId="{9B42A4F7-F94E-5759-8B54-00D14915697D}" dt="2026-06-18T15:02:00.268" v="0" actId="478"/>
      <pc:docMkLst>
        <pc:docMk/>
      </pc:docMkLst>
      <pc:sldChg chg="delSp">
        <pc:chgData name="Christophe Rumeau" userId="a7dfa6b8c083e760" providerId="LiveId" clId="{9B42A4F7-F94E-5759-8B54-00D14915697D}" dt="2026-06-18T15:02:00.268" v="0" actId="478"/>
        <pc:sldMkLst>
          <pc:docMk/>
          <pc:sldMk cId="3768843803" sldId="1048"/>
        </pc:sldMkLst>
        <pc:picChg chg="del">
          <ac:chgData name="Christophe Rumeau" userId="a7dfa6b8c083e760" providerId="LiveId" clId="{9B42A4F7-F94E-5759-8B54-00D14915697D}" dt="2026-06-18T15:02:00.268" v="0" actId="478"/>
          <ac:picMkLst>
            <pc:docMk/>
            <pc:sldMk cId="3768843803" sldId="1048"/>
            <ac:picMk id="10" creationId="{FD050AC7-73AF-E9A3-25E8-0588259D5A7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D24089-6079-46F5-ACF0-B16D07ACC37F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8CFF0DE2-F935-43E4-A323-66A5981712AC}">
      <dgm:prSet phldr="0"/>
      <dgm:spPr/>
      <dgm:t>
        <a:bodyPr/>
        <a:lstStyle/>
        <a:p>
          <a:pPr rtl="0"/>
          <a:r>
            <a:rPr lang="fr-FR" dirty="0">
              <a:latin typeface="Calibri"/>
            </a:rPr>
            <a:t>CAUSERIES</a:t>
          </a:r>
        </a:p>
      </dgm:t>
    </dgm:pt>
    <dgm:pt modelId="{95B48B0B-6A77-4056-BED5-4176F06D731D}" type="parTrans" cxnId="{516310DE-7DBB-492E-A902-BE04531DA809}">
      <dgm:prSet/>
      <dgm:spPr/>
      <dgm:t>
        <a:bodyPr/>
        <a:lstStyle/>
        <a:p>
          <a:endParaRPr lang="fr-FR"/>
        </a:p>
      </dgm:t>
    </dgm:pt>
    <dgm:pt modelId="{BE9A7526-8462-49C5-8356-D65C82E9C908}" type="sibTrans" cxnId="{516310DE-7DBB-492E-A902-BE04531DA809}">
      <dgm:prSet/>
      <dgm:spPr/>
      <dgm:t>
        <a:bodyPr/>
        <a:lstStyle/>
        <a:p>
          <a:endParaRPr lang="fr-FR"/>
        </a:p>
      </dgm:t>
    </dgm:pt>
    <dgm:pt modelId="{3C44A6EC-8F30-43E9-8C51-18D246E94241}">
      <dgm:prSet phldr="0"/>
      <dgm:spPr/>
      <dgm:t>
        <a:bodyPr/>
        <a:lstStyle/>
        <a:p>
          <a:pPr rtl="0"/>
          <a:r>
            <a:rPr lang="fr-FR" dirty="0">
              <a:latin typeface="Calibri"/>
            </a:rPr>
            <a:t>Mesure de la Performance</a:t>
          </a:r>
        </a:p>
      </dgm:t>
    </dgm:pt>
    <dgm:pt modelId="{322B6F3C-F55D-41FB-A70B-A3D77385E817}" type="parTrans" cxnId="{69E33D35-C380-4613-88F8-55326DCB7F57}">
      <dgm:prSet/>
      <dgm:spPr/>
      <dgm:t>
        <a:bodyPr/>
        <a:lstStyle/>
        <a:p>
          <a:endParaRPr lang="fr-FR"/>
        </a:p>
      </dgm:t>
    </dgm:pt>
    <dgm:pt modelId="{0D00E4BC-9990-446A-AAC2-88BC6CDB96E4}" type="sibTrans" cxnId="{69E33D35-C380-4613-88F8-55326DCB7F57}">
      <dgm:prSet/>
      <dgm:spPr/>
      <dgm:t>
        <a:bodyPr/>
        <a:lstStyle/>
        <a:p>
          <a:endParaRPr lang="fr-FR"/>
        </a:p>
      </dgm:t>
    </dgm:pt>
    <dgm:pt modelId="{85194385-9DF3-4E99-9EAC-B3FFCE6DBC8C}">
      <dgm:prSet phldrT="[Texte]" phldr="0"/>
      <dgm:spPr/>
      <dgm:t>
        <a:bodyPr/>
        <a:lstStyle/>
        <a:p>
          <a:pPr rtl="0"/>
          <a:r>
            <a:rPr lang="fr-FR" dirty="0">
              <a:latin typeface="Calibri"/>
            </a:rPr>
            <a:t>VISITE QSSE TERRAIN RIA</a:t>
          </a:r>
          <a:endParaRPr lang="fr-FR" dirty="0"/>
        </a:p>
      </dgm:t>
    </dgm:pt>
    <dgm:pt modelId="{8F1B8560-A236-4A30-8F09-43C8BB246DF7}" type="sibTrans" cxnId="{6DA8833F-59B7-4294-8C5F-AF331D722987}">
      <dgm:prSet/>
      <dgm:spPr/>
      <dgm:t>
        <a:bodyPr/>
        <a:lstStyle/>
        <a:p>
          <a:endParaRPr lang="fr-FR"/>
        </a:p>
      </dgm:t>
    </dgm:pt>
    <dgm:pt modelId="{546AC77F-F7AA-4E41-A9EE-A582506BB467}" type="parTrans" cxnId="{6DA8833F-59B7-4294-8C5F-AF331D722987}">
      <dgm:prSet/>
      <dgm:spPr/>
      <dgm:t>
        <a:bodyPr/>
        <a:lstStyle/>
        <a:p>
          <a:endParaRPr lang="fr-FR"/>
        </a:p>
      </dgm:t>
    </dgm:pt>
    <dgm:pt modelId="{7C6B842D-6F2B-4F57-B997-230B23052B35}">
      <dgm:prSet phldr="0"/>
      <dgm:spPr/>
      <dgm:t>
        <a:bodyPr/>
        <a:lstStyle/>
        <a:p>
          <a:pPr rtl="0"/>
          <a:r>
            <a:rPr lang="fr-FR" dirty="0">
              <a:latin typeface="Calibri"/>
            </a:rPr>
            <a:t>Restitution + analyse des retours « ACT »</a:t>
          </a:r>
        </a:p>
      </dgm:t>
    </dgm:pt>
    <dgm:pt modelId="{B7694175-B19E-4FBF-9477-846BBDCE7BBE}" type="parTrans" cxnId="{6CAFDD0E-4AE1-426D-8A4D-F0B04F88C1AD}">
      <dgm:prSet/>
      <dgm:spPr/>
      <dgm:t>
        <a:bodyPr/>
        <a:lstStyle/>
        <a:p>
          <a:endParaRPr lang="fr-FR"/>
        </a:p>
      </dgm:t>
    </dgm:pt>
    <dgm:pt modelId="{2B272F8F-03FE-4CF8-ABEF-ACB53BDD1890}" type="sibTrans" cxnId="{6CAFDD0E-4AE1-426D-8A4D-F0B04F88C1AD}">
      <dgm:prSet/>
      <dgm:spPr/>
      <dgm:t>
        <a:bodyPr/>
        <a:lstStyle/>
        <a:p>
          <a:endParaRPr lang="fr-FR"/>
        </a:p>
      </dgm:t>
    </dgm:pt>
    <dgm:pt modelId="{D7CBCE14-CA2E-4376-8B1D-BDC012E86013}">
      <dgm:prSet phldr="0"/>
      <dgm:spPr/>
      <dgm:t>
        <a:bodyPr/>
        <a:lstStyle/>
        <a:p>
          <a:pPr rtl="0"/>
          <a:r>
            <a:rPr lang="fr-FR" dirty="0">
              <a:latin typeface="Calibri"/>
            </a:rPr>
            <a:t>1/4h Sécurité </a:t>
          </a:r>
        </a:p>
      </dgm:t>
    </dgm:pt>
    <dgm:pt modelId="{B5B392C5-6D06-4C81-AB6F-7302EB90C9AD}" type="parTrans" cxnId="{22DF8F73-7DC9-410F-AF96-FECF1036E365}">
      <dgm:prSet/>
      <dgm:spPr/>
      <dgm:t>
        <a:bodyPr/>
        <a:lstStyle/>
        <a:p>
          <a:endParaRPr lang="fr-FR"/>
        </a:p>
      </dgm:t>
    </dgm:pt>
    <dgm:pt modelId="{BFF6980E-0395-47DE-9020-6F288197B816}" type="sibTrans" cxnId="{22DF8F73-7DC9-410F-AF96-FECF1036E365}">
      <dgm:prSet/>
      <dgm:spPr/>
      <dgm:t>
        <a:bodyPr/>
        <a:lstStyle/>
        <a:p>
          <a:endParaRPr lang="fr-FR"/>
        </a:p>
      </dgm:t>
    </dgm:pt>
    <dgm:pt modelId="{AD1D4595-1995-4ACB-B5F0-BFF8746B345A}">
      <dgm:prSet phldr="0"/>
      <dgm:spPr/>
      <dgm:t>
        <a:bodyPr/>
        <a:lstStyle/>
        <a:p>
          <a:pPr rtl="0"/>
          <a:r>
            <a:rPr lang="fr-FR" dirty="0">
              <a:latin typeface="Calibri"/>
            </a:rPr>
            <a:t>Droits d’expressions</a:t>
          </a:r>
        </a:p>
      </dgm:t>
    </dgm:pt>
    <dgm:pt modelId="{BCD6B4DB-8EF2-4C3B-A1E4-E11640F79D73}" type="parTrans" cxnId="{F4C0D9BD-95B3-4D0C-B6DF-66ED3982A2A4}">
      <dgm:prSet/>
      <dgm:spPr/>
      <dgm:t>
        <a:bodyPr/>
        <a:lstStyle/>
        <a:p>
          <a:endParaRPr lang="fr-FR"/>
        </a:p>
      </dgm:t>
    </dgm:pt>
    <dgm:pt modelId="{DD6703A6-F2DB-4BCC-83E2-750F86BC34DE}" type="sibTrans" cxnId="{F4C0D9BD-95B3-4D0C-B6DF-66ED3982A2A4}">
      <dgm:prSet/>
      <dgm:spPr/>
      <dgm:t>
        <a:bodyPr/>
        <a:lstStyle/>
        <a:p>
          <a:endParaRPr lang="fr-FR"/>
        </a:p>
      </dgm:t>
    </dgm:pt>
    <dgm:pt modelId="{0191E6B7-5A2E-4AAB-BD4E-F519CA62990C}">
      <dgm:prSet phldr="0"/>
      <dgm:spPr/>
      <dgm:t>
        <a:bodyPr/>
        <a:lstStyle/>
        <a:p>
          <a:pPr rtl="0"/>
          <a:endParaRPr lang="fr-FR" dirty="0">
            <a:latin typeface="Calibri"/>
          </a:endParaRPr>
        </a:p>
      </dgm:t>
    </dgm:pt>
    <dgm:pt modelId="{8277D7C4-ECDA-4B96-9321-A6BEA4AB48BD}" type="parTrans" cxnId="{48BD978E-41A8-4E82-A3DA-688082975D90}">
      <dgm:prSet/>
      <dgm:spPr/>
      <dgm:t>
        <a:bodyPr/>
        <a:lstStyle/>
        <a:p>
          <a:endParaRPr lang="fr-FR"/>
        </a:p>
      </dgm:t>
    </dgm:pt>
    <dgm:pt modelId="{9E908C0F-DDF4-4E28-BCA3-269FDB17EFDA}" type="sibTrans" cxnId="{48BD978E-41A8-4E82-A3DA-688082975D90}">
      <dgm:prSet/>
      <dgm:spPr/>
      <dgm:t>
        <a:bodyPr/>
        <a:lstStyle/>
        <a:p>
          <a:endParaRPr lang="fr-FR"/>
        </a:p>
      </dgm:t>
    </dgm:pt>
    <dgm:pt modelId="{5D5102EC-2266-40B4-AFAA-B0335E3E7838}">
      <dgm:prSet phldrT="[Texte]" phldr="0"/>
      <dgm:spPr/>
      <dgm:t>
        <a:bodyPr/>
        <a:lstStyle/>
        <a:p>
          <a:pPr rtl="0"/>
          <a:r>
            <a:rPr lang="fr-FR" dirty="0"/>
            <a:t>Indicateurs Visites RIA terrain / </a:t>
          </a:r>
          <a:r>
            <a:rPr lang="fr-FR" dirty="0" err="1"/>
            <a:t>obj</a:t>
          </a:r>
          <a:r>
            <a:rPr lang="fr-FR" dirty="0"/>
            <a:t> 11 visites/an</a:t>
          </a:r>
        </a:p>
      </dgm:t>
    </dgm:pt>
    <dgm:pt modelId="{77AA9E86-C117-470C-860E-1F484A50AF11}" type="parTrans" cxnId="{CEA201A5-8F0A-4805-8A8A-97739C8364A6}">
      <dgm:prSet/>
      <dgm:spPr/>
    </dgm:pt>
    <dgm:pt modelId="{EB989BE2-F9F7-471D-A6BC-448529B26EED}" type="sibTrans" cxnId="{CEA201A5-8F0A-4805-8A8A-97739C8364A6}">
      <dgm:prSet/>
      <dgm:spPr/>
    </dgm:pt>
    <dgm:pt modelId="{3530E555-E340-4950-AFF2-1BD6A00C91B5}">
      <dgm:prSet phldr="0"/>
      <dgm:spPr/>
      <dgm:t>
        <a:bodyPr/>
        <a:lstStyle/>
        <a:p>
          <a:pPr rtl="0"/>
          <a:r>
            <a:rPr lang="fr-FR" dirty="0">
              <a:latin typeface="Calibri"/>
            </a:rPr>
            <a:t>Animation Causerie</a:t>
          </a:r>
        </a:p>
      </dgm:t>
    </dgm:pt>
    <dgm:pt modelId="{3052A836-8679-4D5E-B185-3A20BB43AA22}" type="parTrans" cxnId="{55522D81-CDAC-41FF-9BD8-39ACD6E690AD}">
      <dgm:prSet/>
      <dgm:spPr/>
    </dgm:pt>
    <dgm:pt modelId="{1355C964-3506-425A-9B4D-10FAD59374CF}" type="sibTrans" cxnId="{55522D81-CDAC-41FF-9BD8-39ACD6E690AD}">
      <dgm:prSet/>
      <dgm:spPr/>
    </dgm:pt>
    <dgm:pt modelId="{B1D5A863-7C5C-4A5D-9DEC-44B36C4E5C38}">
      <dgm:prSet phldr="0"/>
      <dgm:spPr/>
      <dgm:t>
        <a:bodyPr/>
        <a:lstStyle/>
        <a:p>
          <a:pPr rtl="0"/>
          <a:r>
            <a:rPr lang="fr-FR" dirty="0">
              <a:latin typeface="Calibri"/>
            </a:rPr>
            <a:t>Remontée des causeries</a:t>
          </a:r>
        </a:p>
      </dgm:t>
    </dgm:pt>
    <dgm:pt modelId="{6D864F36-BD97-44CA-B187-839D31575C0F}" type="parTrans" cxnId="{3C378386-ABA7-459E-B400-27A44F316D69}">
      <dgm:prSet/>
      <dgm:spPr/>
    </dgm:pt>
    <dgm:pt modelId="{4A1C2F61-B005-4CA4-A297-563D394A7DFE}" type="sibTrans" cxnId="{3C378386-ABA7-459E-B400-27A44F316D69}">
      <dgm:prSet/>
      <dgm:spPr/>
    </dgm:pt>
    <dgm:pt modelId="{94C1F3CA-4BC6-48C7-8415-CD391BB4DD48}">
      <dgm:prSet phldr="0"/>
      <dgm:spPr/>
      <dgm:t>
        <a:bodyPr/>
        <a:lstStyle/>
        <a:p>
          <a:pPr rtl="0"/>
          <a:r>
            <a:rPr lang="fr-FR" dirty="0">
              <a:latin typeface="Calibri"/>
            </a:rPr>
            <a:t>Forces de proposition causeries </a:t>
          </a:r>
        </a:p>
      </dgm:t>
    </dgm:pt>
    <dgm:pt modelId="{9101F9DD-2CE8-4674-8D09-549002755726}" type="parTrans" cxnId="{FC242E34-421E-4C2D-9FCD-5C910F1F8C4B}">
      <dgm:prSet/>
      <dgm:spPr/>
    </dgm:pt>
    <dgm:pt modelId="{DD94FC43-9791-43D6-9968-17FA1C9D503F}" type="sibTrans" cxnId="{FC242E34-421E-4C2D-9FCD-5C910F1F8C4B}">
      <dgm:prSet/>
      <dgm:spPr/>
    </dgm:pt>
    <dgm:pt modelId="{F115E877-8E99-4B77-BBD5-8605ADC01FC6}" type="pres">
      <dgm:prSet presAssocID="{A3D24089-6079-46F5-ACF0-B16D07ACC37F}" presName="linear" presStyleCnt="0">
        <dgm:presLayoutVars>
          <dgm:dir/>
          <dgm:animLvl val="lvl"/>
          <dgm:resizeHandles val="exact"/>
        </dgm:presLayoutVars>
      </dgm:prSet>
      <dgm:spPr/>
    </dgm:pt>
    <dgm:pt modelId="{63C5E408-8BCE-4CD5-941D-28B0451B087D}" type="pres">
      <dgm:prSet presAssocID="{85194385-9DF3-4E99-9EAC-B3FFCE6DBC8C}" presName="parentLin" presStyleCnt="0"/>
      <dgm:spPr/>
    </dgm:pt>
    <dgm:pt modelId="{F12888D0-D169-4249-BCCE-E17F871E3DC7}" type="pres">
      <dgm:prSet presAssocID="{85194385-9DF3-4E99-9EAC-B3FFCE6DBC8C}" presName="parentLeftMargin" presStyleLbl="node1" presStyleIdx="0" presStyleCnt="5"/>
      <dgm:spPr/>
    </dgm:pt>
    <dgm:pt modelId="{ACF3E970-36E8-482C-88CF-F737C020B421}" type="pres">
      <dgm:prSet presAssocID="{85194385-9DF3-4E99-9EAC-B3FFCE6DBC8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DC490ED-70E9-4DF4-8B91-659279CD1903}" type="pres">
      <dgm:prSet presAssocID="{85194385-9DF3-4E99-9EAC-B3FFCE6DBC8C}" presName="negativeSpace" presStyleCnt="0"/>
      <dgm:spPr/>
    </dgm:pt>
    <dgm:pt modelId="{64159925-59D8-49C4-B28F-CE70E8CC803F}" type="pres">
      <dgm:prSet presAssocID="{85194385-9DF3-4E99-9EAC-B3FFCE6DBC8C}" presName="childText" presStyleLbl="conFgAcc1" presStyleIdx="0" presStyleCnt="5">
        <dgm:presLayoutVars>
          <dgm:bulletEnabled val="1"/>
        </dgm:presLayoutVars>
      </dgm:prSet>
      <dgm:spPr/>
    </dgm:pt>
    <dgm:pt modelId="{0B7DEDC0-23E8-49F9-AFF8-0863A84236DC}" type="pres">
      <dgm:prSet presAssocID="{8F1B8560-A236-4A30-8F09-43C8BB246DF7}" presName="spaceBetweenRectangles" presStyleCnt="0"/>
      <dgm:spPr/>
    </dgm:pt>
    <dgm:pt modelId="{D6EF47D8-FB10-4E5C-A44F-2C6178BDD260}" type="pres">
      <dgm:prSet presAssocID="{8CFF0DE2-F935-43E4-A323-66A5981712AC}" presName="parentLin" presStyleCnt="0"/>
      <dgm:spPr/>
    </dgm:pt>
    <dgm:pt modelId="{97EE384E-1966-4D30-A7B0-D90FFBD12ED0}" type="pres">
      <dgm:prSet presAssocID="{8CFF0DE2-F935-43E4-A323-66A5981712AC}" presName="parentLeftMargin" presStyleLbl="node1" presStyleIdx="0" presStyleCnt="5"/>
      <dgm:spPr/>
    </dgm:pt>
    <dgm:pt modelId="{CF4FFD96-89CC-4FDE-99A5-8000D7B48605}" type="pres">
      <dgm:prSet presAssocID="{8CFF0DE2-F935-43E4-A323-66A5981712A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B12E3FD-9D40-49A1-ABC2-91E113208511}" type="pres">
      <dgm:prSet presAssocID="{8CFF0DE2-F935-43E4-A323-66A5981712AC}" presName="negativeSpace" presStyleCnt="0"/>
      <dgm:spPr/>
    </dgm:pt>
    <dgm:pt modelId="{9E09FE1B-2FB4-46CA-A617-2E06049DC748}" type="pres">
      <dgm:prSet presAssocID="{8CFF0DE2-F935-43E4-A323-66A5981712AC}" presName="childText" presStyleLbl="conFgAcc1" presStyleIdx="1" presStyleCnt="5">
        <dgm:presLayoutVars>
          <dgm:bulletEnabled val="1"/>
        </dgm:presLayoutVars>
      </dgm:prSet>
      <dgm:spPr/>
    </dgm:pt>
    <dgm:pt modelId="{653C4126-780D-41E4-B57A-5316ABB551AB}" type="pres">
      <dgm:prSet presAssocID="{BE9A7526-8462-49C5-8356-D65C82E9C908}" presName="spaceBetweenRectangles" presStyleCnt="0"/>
      <dgm:spPr/>
    </dgm:pt>
    <dgm:pt modelId="{CF708AB2-F73F-45EE-8D20-1791D19AC640}" type="pres">
      <dgm:prSet presAssocID="{3C44A6EC-8F30-43E9-8C51-18D246E94241}" presName="parentLin" presStyleCnt="0"/>
      <dgm:spPr/>
    </dgm:pt>
    <dgm:pt modelId="{B13A7DD0-610A-4313-98A7-DBC745DB7D35}" type="pres">
      <dgm:prSet presAssocID="{3C44A6EC-8F30-43E9-8C51-18D246E94241}" presName="parentLeftMargin" presStyleLbl="node1" presStyleIdx="1" presStyleCnt="5"/>
      <dgm:spPr/>
    </dgm:pt>
    <dgm:pt modelId="{80CE0F21-37C9-43E1-9E20-CD1641A47100}" type="pres">
      <dgm:prSet presAssocID="{3C44A6EC-8F30-43E9-8C51-18D246E9424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61B3133-143C-40C3-A65B-7D14F7D33244}" type="pres">
      <dgm:prSet presAssocID="{3C44A6EC-8F30-43E9-8C51-18D246E94241}" presName="negativeSpace" presStyleCnt="0"/>
      <dgm:spPr/>
    </dgm:pt>
    <dgm:pt modelId="{5B78ED6B-B07C-44DA-9059-5C1837F3CFF2}" type="pres">
      <dgm:prSet presAssocID="{3C44A6EC-8F30-43E9-8C51-18D246E94241}" presName="childText" presStyleLbl="conFgAcc1" presStyleIdx="2" presStyleCnt="5">
        <dgm:presLayoutVars>
          <dgm:bulletEnabled val="1"/>
        </dgm:presLayoutVars>
      </dgm:prSet>
      <dgm:spPr/>
    </dgm:pt>
    <dgm:pt modelId="{549D3C54-FD91-4D8A-B966-458D2E740758}" type="pres">
      <dgm:prSet presAssocID="{0D00E4BC-9990-446A-AAC2-88BC6CDB96E4}" presName="spaceBetweenRectangles" presStyleCnt="0"/>
      <dgm:spPr/>
    </dgm:pt>
    <dgm:pt modelId="{17B691BB-E827-4B97-B22E-ED972E278366}" type="pres">
      <dgm:prSet presAssocID="{D7CBCE14-CA2E-4376-8B1D-BDC012E86013}" presName="parentLin" presStyleCnt="0"/>
      <dgm:spPr/>
    </dgm:pt>
    <dgm:pt modelId="{84D386C8-06FC-4637-B51D-4495AAA85A27}" type="pres">
      <dgm:prSet presAssocID="{D7CBCE14-CA2E-4376-8B1D-BDC012E86013}" presName="parentLeftMargin" presStyleLbl="node1" presStyleIdx="2" presStyleCnt="5"/>
      <dgm:spPr/>
    </dgm:pt>
    <dgm:pt modelId="{4DE5A62D-A590-4EA7-A84B-DB84F543DE17}" type="pres">
      <dgm:prSet presAssocID="{D7CBCE14-CA2E-4376-8B1D-BDC012E8601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301F562-E60B-4B3E-81C2-A0B85531230C}" type="pres">
      <dgm:prSet presAssocID="{D7CBCE14-CA2E-4376-8B1D-BDC012E86013}" presName="negativeSpace" presStyleCnt="0"/>
      <dgm:spPr/>
    </dgm:pt>
    <dgm:pt modelId="{5BED950D-3E63-446C-980D-0041529E98AB}" type="pres">
      <dgm:prSet presAssocID="{D7CBCE14-CA2E-4376-8B1D-BDC012E86013}" presName="childText" presStyleLbl="conFgAcc1" presStyleIdx="3" presStyleCnt="5">
        <dgm:presLayoutVars>
          <dgm:bulletEnabled val="1"/>
        </dgm:presLayoutVars>
      </dgm:prSet>
      <dgm:spPr/>
    </dgm:pt>
    <dgm:pt modelId="{85304CEA-59AE-4A33-85DC-B6CC70E8823C}" type="pres">
      <dgm:prSet presAssocID="{BFF6980E-0395-47DE-9020-6F288197B816}" presName="spaceBetweenRectangles" presStyleCnt="0"/>
      <dgm:spPr/>
    </dgm:pt>
    <dgm:pt modelId="{8B49F0CC-8104-4218-9EF4-EB3B98FA1F27}" type="pres">
      <dgm:prSet presAssocID="{AD1D4595-1995-4ACB-B5F0-BFF8746B345A}" presName="parentLin" presStyleCnt="0"/>
      <dgm:spPr/>
    </dgm:pt>
    <dgm:pt modelId="{301C6ED4-BD9E-4CAD-8892-E4BE89BCB860}" type="pres">
      <dgm:prSet presAssocID="{AD1D4595-1995-4ACB-B5F0-BFF8746B345A}" presName="parentLeftMargin" presStyleLbl="node1" presStyleIdx="3" presStyleCnt="5"/>
      <dgm:spPr/>
    </dgm:pt>
    <dgm:pt modelId="{0A92B195-437D-4C45-A2B2-291872B7ADC8}" type="pres">
      <dgm:prSet presAssocID="{AD1D4595-1995-4ACB-B5F0-BFF8746B345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6D6F9BC-2B5E-4A5C-9A48-95E45F25BD33}" type="pres">
      <dgm:prSet presAssocID="{AD1D4595-1995-4ACB-B5F0-BFF8746B345A}" presName="negativeSpace" presStyleCnt="0"/>
      <dgm:spPr/>
    </dgm:pt>
    <dgm:pt modelId="{0B9AAFB2-A0C3-4A32-990C-C20DBD3C0DCE}" type="pres">
      <dgm:prSet presAssocID="{AD1D4595-1995-4ACB-B5F0-BFF8746B345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27A0D01-D194-41F2-B79F-14E9C1891729}" type="presOf" srcId="{B1D5A863-7C5C-4A5D-9DEC-44B36C4E5C38}" destId="{9E09FE1B-2FB4-46CA-A617-2E06049DC748}" srcOrd="0" destOrd="1" presId="urn:microsoft.com/office/officeart/2005/8/layout/list1"/>
    <dgm:cxn modelId="{6CAFDD0E-4AE1-426D-8A4D-F0B04F88C1AD}" srcId="{3C44A6EC-8F30-43E9-8C51-18D246E94241}" destId="{7C6B842D-6F2B-4F57-B997-230B23052B35}" srcOrd="0" destOrd="0" parTransId="{B7694175-B19E-4FBF-9477-846BBDCE7BBE}" sibTransId="{2B272F8F-03FE-4CF8-ABEF-ACB53BDD1890}"/>
    <dgm:cxn modelId="{76FEB61E-7269-48AB-9821-EF392BD57F84}" type="presOf" srcId="{3530E555-E340-4950-AFF2-1BD6A00C91B5}" destId="{9E09FE1B-2FB4-46CA-A617-2E06049DC748}" srcOrd="0" destOrd="0" presId="urn:microsoft.com/office/officeart/2005/8/layout/list1"/>
    <dgm:cxn modelId="{BB65D120-D496-450C-9C5B-3650EA7788BC}" type="presOf" srcId="{94C1F3CA-4BC6-48C7-8415-CD391BB4DD48}" destId="{9E09FE1B-2FB4-46CA-A617-2E06049DC748}" srcOrd="0" destOrd="2" presId="urn:microsoft.com/office/officeart/2005/8/layout/list1"/>
    <dgm:cxn modelId="{1B09792C-1224-432E-8780-E7551B31654C}" type="presOf" srcId="{3C44A6EC-8F30-43E9-8C51-18D246E94241}" destId="{80CE0F21-37C9-43E1-9E20-CD1641A47100}" srcOrd="1" destOrd="0" presId="urn:microsoft.com/office/officeart/2005/8/layout/list1"/>
    <dgm:cxn modelId="{FC242E34-421E-4C2D-9FCD-5C910F1F8C4B}" srcId="{8CFF0DE2-F935-43E4-A323-66A5981712AC}" destId="{94C1F3CA-4BC6-48C7-8415-CD391BB4DD48}" srcOrd="2" destOrd="0" parTransId="{9101F9DD-2CE8-4674-8D09-549002755726}" sibTransId="{DD94FC43-9791-43D6-9968-17FA1C9D503F}"/>
    <dgm:cxn modelId="{69E33D35-C380-4613-88F8-55326DCB7F57}" srcId="{A3D24089-6079-46F5-ACF0-B16D07ACC37F}" destId="{3C44A6EC-8F30-43E9-8C51-18D246E94241}" srcOrd="2" destOrd="0" parTransId="{322B6F3C-F55D-41FB-A70B-A3D77385E817}" sibTransId="{0D00E4BC-9990-446A-AAC2-88BC6CDB96E4}"/>
    <dgm:cxn modelId="{6DA8833F-59B7-4294-8C5F-AF331D722987}" srcId="{A3D24089-6079-46F5-ACF0-B16D07ACC37F}" destId="{85194385-9DF3-4E99-9EAC-B3FFCE6DBC8C}" srcOrd="0" destOrd="0" parTransId="{546AC77F-F7AA-4E41-A9EE-A582506BB467}" sibTransId="{8F1B8560-A236-4A30-8F09-43C8BB246DF7}"/>
    <dgm:cxn modelId="{7F69E954-BBB8-4FC5-981C-17F265397C54}" type="presOf" srcId="{3C44A6EC-8F30-43E9-8C51-18D246E94241}" destId="{B13A7DD0-610A-4313-98A7-DBC745DB7D35}" srcOrd="0" destOrd="0" presId="urn:microsoft.com/office/officeart/2005/8/layout/list1"/>
    <dgm:cxn modelId="{600F0755-54F1-4BDA-BAD7-03D03F829F62}" type="presOf" srcId="{85194385-9DF3-4E99-9EAC-B3FFCE6DBC8C}" destId="{F12888D0-D169-4249-BCCE-E17F871E3DC7}" srcOrd="0" destOrd="0" presId="urn:microsoft.com/office/officeart/2005/8/layout/list1"/>
    <dgm:cxn modelId="{75E1E255-5BF8-440B-B825-96091060E701}" type="presOf" srcId="{D7CBCE14-CA2E-4376-8B1D-BDC012E86013}" destId="{4DE5A62D-A590-4EA7-A84B-DB84F543DE17}" srcOrd="1" destOrd="0" presId="urn:microsoft.com/office/officeart/2005/8/layout/list1"/>
    <dgm:cxn modelId="{9E85A359-0473-4A2A-A18C-3819BC816CAE}" type="presOf" srcId="{AD1D4595-1995-4ACB-B5F0-BFF8746B345A}" destId="{301C6ED4-BD9E-4CAD-8892-E4BE89BCB860}" srcOrd="0" destOrd="0" presId="urn:microsoft.com/office/officeart/2005/8/layout/list1"/>
    <dgm:cxn modelId="{CEE2695E-337C-4361-A635-DCEFAF47992D}" type="presOf" srcId="{8CFF0DE2-F935-43E4-A323-66A5981712AC}" destId="{CF4FFD96-89CC-4FDE-99A5-8000D7B48605}" srcOrd="1" destOrd="0" presId="urn:microsoft.com/office/officeart/2005/8/layout/list1"/>
    <dgm:cxn modelId="{CEFBE66D-D192-40C9-BB72-C11F8EF1A8B8}" type="presOf" srcId="{AD1D4595-1995-4ACB-B5F0-BFF8746B345A}" destId="{0A92B195-437D-4C45-A2B2-291872B7ADC8}" srcOrd="1" destOrd="0" presId="urn:microsoft.com/office/officeart/2005/8/layout/list1"/>
    <dgm:cxn modelId="{22DF8F73-7DC9-410F-AF96-FECF1036E365}" srcId="{A3D24089-6079-46F5-ACF0-B16D07ACC37F}" destId="{D7CBCE14-CA2E-4376-8B1D-BDC012E86013}" srcOrd="3" destOrd="0" parTransId="{B5B392C5-6D06-4C81-AB6F-7302EB90C9AD}" sibTransId="{BFF6980E-0395-47DE-9020-6F288197B816}"/>
    <dgm:cxn modelId="{55522D81-CDAC-41FF-9BD8-39ACD6E690AD}" srcId="{8CFF0DE2-F935-43E4-A323-66A5981712AC}" destId="{3530E555-E340-4950-AFF2-1BD6A00C91B5}" srcOrd="0" destOrd="0" parTransId="{3052A836-8679-4D5E-B185-3A20BB43AA22}" sibTransId="{1355C964-3506-425A-9B4D-10FAD59374CF}"/>
    <dgm:cxn modelId="{3C378386-ABA7-459E-B400-27A44F316D69}" srcId="{8CFF0DE2-F935-43E4-A323-66A5981712AC}" destId="{B1D5A863-7C5C-4A5D-9DEC-44B36C4E5C38}" srcOrd="1" destOrd="0" parTransId="{6D864F36-BD97-44CA-B187-839D31575C0F}" sibTransId="{4A1C2F61-B005-4CA4-A297-563D394A7DFE}"/>
    <dgm:cxn modelId="{48BD978E-41A8-4E82-A3DA-688082975D90}" srcId="{AD1D4595-1995-4ACB-B5F0-BFF8746B345A}" destId="{0191E6B7-5A2E-4AAB-BD4E-F519CA62990C}" srcOrd="0" destOrd="0" parTransId="{8277D7C4-ECDA-4B96-9321-A6BEA4AB48BD}" sibTransId="{9E908C0F-DDF4-4E28-BCA3-269FDB17EFDA}"/>
    <dgm:cxn modelId="{CEA201A5-8F0A-4805-8A8A-97739C8364A6}" srcId="{85194385-9DF3-4E99-9EAC-B3FFCE6DBC8C}" destId="{5D5102EC-2266-40B4-AFAA-B0335E3E7838}" srcOrd="0" destOrd="0" parTransId="{77AA9E86-C117-470C-860E-1F484A50AF11}" sibTransId="{EB989BE2-F9F7-471D-A6BC-448529B26EED}"/>
    <dgm:cxn modelId="{880AB8A6-DDC2-47ED-BE01-BA114B24B08B}" type="presOf" srcId="{0191E6B7-5A2E-4AAB-BD4E-F519CA62990C}" destId="{0B9AAFB2-A0C3-4A32-990C-C20DBD3C0DCE}" srcOrd="0" destOrd="0" presId="urn:microsoft.com/office/officeart/2005/8/layout/list1"/>
    <dgm:cxn modelId="{85CBFEA8-C2E9-4AE8-89B8-56FE1D162D71}" type="presOf" srcId="{8CFF0DE2-F935-43E4-A323-66A5981712AC}" destId="{97EE384E-1966-4D30-A7B0-D90FFBD12ED0}" srcOrd="0" destOrd="0" presId="urn:microsoft.com/office/officeart/2005/8/layout/list1"/>
    <dgm:cxn modelId="{7F2158BB-A33E-44CF-8365-E5B0EE78FF8D}" type="presOf" srcId="{A3D24089-6079-46F5-ACF0-B16D07ACC37F}" destId="{F115E877-8E99-4B77-BBD5-8605ADC01FC6}" srcOrd="0" destOrd="0" presId="urn:microsoft.com/office/officeart/2005/8/layout/list1"/>
    <dgm:cxn modelId="{2DEBA8BD-D68E-4478-9402-7C602BF9B14E}" type="presOf" srcId="{5D5102EC-2266-40B4-AFAA-B0335E3E7838}" destId="{64159925-59D8-49C4-B28F-CE70E8CC803F}" srcOrd="0" destOrd="0" presId="urn:microsoft.com/office/officeart/2005/8/layout/list1"/>
    <dgm:cxn modelId="{F4C0D9BD-95B3-4D0C-B6DF-66ED3982A2A4}" srcId="{A3D24089-6079-46F5-ACF0-B16D07ACC37F}" destId="{AD1D4595-1995-4ACB-B5F0-BFF8746B345A}" srcOrd="4" destOrd="0" parTransId="{BCD6B4DB-8EF2-4C3B-A1E4-E11640F79D73}" sibTransId="{DD6703A6-F2DB-4BCC-83E2-750F86BC34DE}"/>
    <dgm:cxn modelId="{5EE397C3-0A9E-4162-969D-03D7B637D68B}" type="presOf" srcId="{7C6B842D-6F2B-4F57-B997-230B23052B35}" destId="{5B78ED6B-B07C-44DA-9059-5C1837F3CFF2}" srcOrd="0" destOrd="0" presId="urn:microsoft.com/office/officeart/2005/8/layout/list1"/>
    <dgm:cxn modelId="{44306CCA-4440-40CC-9B6D-3F21EDEDBA68}" type="presOf" srcId="{85194385-9DF3-4E99-9EAC-B3FFCE6DBC8C}" destId="{ACF3E970-36E8-482C-88CF-F737C020B421}" srcOrd="1" destOrd="0" presId="urn:microsoft.com/office/officeart/2005/8/layout/list1"/>
    <dgm:cxn modelId="{516310DE-7DBB-492E-A902-BE04531DA809}" srcId="{A3D24089-6079-46F5-ACF0-B16D07ACC37F}" destId="{8CFF0DE2-F935-43E4-A323-66A5981712AC}" srcOrd="1" destOrd="0" parTransId="{95B48B0B-6A77-4056-BED5-4176F06D731D}" sibTransId="{BE9A7526-8462-49C5-8356-D65C82E9C908}"/>
    <dgm:cxn modelId="{C381DFE7-2B7F-4B52-B397-65186BD22F8D}" type="presOf" srcId="{D7CBCE14-CA2E-4376-8B1D-BDC012E86013}" destId="{84D386C8-06FC-4637-B51D-4495AAA85A27}" srcOrd="0" destOrd="0" presId="urn:microsoft.com/office/officeart/2005/8/layout/list1"/>
    <dgm:cxn modelId="{3C0D5BF8-8DD5-4233-B38E-6765EE17DB7F}" type="presParOf" srcId="{F115E877-8E99-4B77-BBD5-8605ADC01FC6}" destId="{63C5E408-8BCE-4CD5-941D-28B0451B087D}" srcOrd="0" destOrd="0" presId="urn:microsoft.com/office/officeart/2005/8/layout/list1"/>
    <dgm:cxn modelId="{B07592AE-5AD1-4282-8433-338C58550FB2}" type="presParOf" srcId="{63C5E408-8BCE-4CD5-941D-28B0451B087D}" destId="{F12888D0-D169-4249-BCCE-E17F871E3DC7}" srcOrd="0" destOrd="0" presId="urn:microsoft.com/office/officeart/2005/8/layout/list1"/>
    <dgm:cxn modelId="{81763B7F-09C8-4920-BEAA-1FFDE3659C01}" type="presParOf" srcId="{63C5E408-8BCE-4CD5-941D-28B0451B087D}" destId="{ACF3E970-36E8-482C-88CF-F737C020B421}" srcOrd="1" destOrd="0" presId="urn:microsoft.com/office/officeart/2005/8/layout/list1"/>
    <dgm:cxn modelId="{CD7BDC2B-D237-429D-A26F-E5A8C7E2B974}" type="presParOf" srcId="{F115E877-8E99-4B77-BBD5-8605ADC01FC6}" destId="{CDC490ED-70E9-4DF4-8B91-659279CD1903}" srcOrd="1" destOrd="0" presId="urn:microsoft.com/office/officeart/2005/8/layout/list1"/>
    <dgm:cxn modelId="{D266B58F-BC51-43D0-9215-1D885BAD2B60}" type="presParOf" srcId="{F115E877-8E99-4B77-BBD5-8605ADC01FC6}" destId="{64159925-59D8-49C4-B28F-CE70E8CC803F}" srcOrd="2" destOrd="0" presId="urn:microsoft.com/office/officeart/2005/8/layout/list1"/>
    <dgm:cxn modelId="{165709A0-DAB5-45B8-AD1E-EA2148E95695}" type="presParOf" srcId="{F115E877-8E99-4B77-BBD5-8605ADC01FC6}" destId="{0B7DEDC0-23E8-49F9-AFF8-0863A84236DC}" srcOrd="3" destOrd="0" presId="urn:microsoft.com/office/officeart/2005/8/layout/list1"/>
    <dgm:cxn modelId="{04D423A5-F590-4AAD-9E4C-D8FB528B6982}" type="presParOf" srcId="{F115E877-8E99-4B77-BBD5-8605ADC01FC6}" destId="{D6EF47D8-FB10-4E5C-A44F-2C6178BDD260}" srcOrd="4" destOrd="0" presId="urn:microsoft.com/office/officeart/2005/8/layout/list1"/>
    <dgm:cxn modelId="{B2682EAF-2230-4CEC-BF29-1C2D624B7CB8}" type="presParOf" srcId="{D6EF47D8-FB10-4E5C-A44F-2C6178BDD260}" destId="{97EE384E-1966-4D30-A7B0-D90FFBD12ED0}" srcOrd="0" destOrd="0" presId="urn:microsoft.com/office/officeart/2005/8/layout/list1"/>
    <dgm:cxn modelId="{C467EE93-29CA-483D-8020-08723D2D82C4}" type="presParOf" srcId="{D6EF47D8-FB10-4E5C-A44F-2C6178BDD260}" destId="{CF4FFD96-89CC-4FDE-99A5-8000D7B48605}" srcOrd="1" destOrd="0" presId="urn:microsoft.com/office/officeart/2005/8/layout/list1"/>
    <dgm:cxn modelId="{125CF972-6587-421F-B3FA-40F895128263}" type="presParOf" srcId="{F115E877-8E99-4B77-BBD5-8605ADC01FC6}" destId="{7B12E3FD-9D40-49A1-ABC2-91E113208511}" srcOrd="5" destOrd="0" presId="urn:microsoft.com/office/officeart/2005/8/layout/list1"/>
    <dgm:cxn modelId="{A3C833C8-A802-4AD5-8319-A4C70E3E23BF}" type="presParOf" srcId="{F115E877-8E99-4B77-BBD5-8605ADC01FC6}" destId="{9E09FE1B-2FB4-46CA-A617-2E06049DC748}" srcOrd="6" destOrd="0" presId="urn:microsoft.com/office/officeart/2005/8/layout/list1"/>
    <dgm:cxn modelId="{00FA27C6-44F1-4217-9CFB-B326112E4C20}" type="presParOf" srcId="{F115E877-8E99-4B77-BBD5-8605ADC01FC6}" destId="{653C4126-780D-41E4-B57A-5316ABB551AB}" srcOrd="7" destOrd="0" presId="urn:microsoft.com/office/officeart/2005/8/layout/list1"/>
    <dgm:cxn modelId="{E545F31F-10F4-45DF-8623-3D3E8B5A9DCE}" type="presParOf" srcId="{F115E877-8E99-4B77-BBD5-8605ADC01FC6}" destId="{CF708AB2-F73F-45EE-8D20-1791D19AC640}" srcOrd="8" destOrd="0" presId="urn:microsoft.com/office/officeart/2005/8/layout/list1"/>
    <dgm:cxn modelId="{17C4DBC7-1744-4478-B1E0-55F8B929B392}" type="presParOf" srcId="{CF708AB2-F73F-45EE-8D20-1791D19AC640}" destId="{B13A7DD0-610A-4313-98A7-DBC745DB7D35}" srcOrd="0" destOrd="0" presId="urn:microsoft.com/office/officeart/2005/8/layout/list1"/>
    <dgm:cxn modelId="{EE3A2BEF-1D12-46DF-BB13-9CFC2D6769DF}" type="presParOf" srcId="{CF708AB2-F73F-45EE-8D20-1791D19AC640}" destId="{80CE0F21-37C9-43E1-9E20-CD1641A47100}" srcOrd="1" destOrd="0" presId="urn:microsoft.com/office/officeart/2005/8/layout/list1"/>
    <dgm:cxn modelId="{530F30EF-6F57-4D4F-99AB-DEBA3DFECF4B}" type="presParOf" srcId="{F115E877-8E99-4B77-BBD5-8605ADC01FC6}" destId="{161B3133-143C-40C3-A65B-7D14F7D33244}" srcOrd="9" destOrd="0" presId="urn:microsoft.com/office/officeart/2005/8/layout/list1"/>
    <dgm:cxn modelId="{B5B400A8-D7AE-4A4F-9097-9D9FE66B4D14}" type="presParOf" srcId="{F115E877-8E99-4B77-BBD5-8605ADC01FC6}" destId="{5B78ED6B-B07C-44DA-9059-5C1837F3CFF2}" srcOrd="10" destOrd="0" presId="urn:microsoft.com/office/officeart/2005/8/layout/list1"/>
    <dgm:cxn modelId="{55F4B03E-CAB4-4270-9AFE-976F501B8DAD}" type="presParOf" srcId="{F115E877-8E99-4B77-BBD5-8605ADC01FC6}" destId="{549D3C54-FD91-4D8A-B966-458D2E740758}" srcOrd="11" destOrd="0" presId="urn:microsoft.com/office/officeart/2005/8/layout/list1"/>
    <dgm:cxn modelId="{86DFC31B-8F1D-4432-9337-DE800494BF45}" type="presParOf" srcId="{F115E877-8E99-4B77-BBD5-8605ADC01FC6}" destId="{17B691BB-E827-4B97-B22E-ED972E278366}" srcOrd="12" destOrd="0" presId="urn:microsoft.com/office/officeart/2005/8/layout/list1"/>
    <dgm:cxn modelId="{9DF5ED26-6692-4232-947F-564169041408}" type="presParOf" srcId="{17B691BB-E827-4B97-B22E-ED972E278366}" destId="{84D386C8-06FC-4637-B51D-4495AAA85A27}" srcOrd="0" destOrd="0" presId="urn:microsoft.com/office/officeart/2005/8/layout/list1"/>
    <dgm:cxn modelId="{7D421C36-6693-46D0-AEF1-AE3782A3D966}" type="presParOf" srcId="{17B691BB-E827-4B97-B22E-ED972E278366}" destId="{4DE5A62D-A590-4EA7-A84B-DB84F543DE17}" srcOrd="1" destOrd="0" presId="urn:microsoft.com/office/officeart/2005/8/layout/list1"/>
    <dgm:cxn modelId="{30B0CC1A-1E5E-4AE6-9D6E-F237E4C5BA48}" type="presParOf" srcId="{F115E877-8E99-4B77-BBD5-8605ADC01FC6}" destId="{3301F562-E60B-4B3E-81C2-A0B85531230C}" srcOrd="13" destOrd="0" presId="urn:microsoft.com/office/officeart/2005/8/layout/list1"/>
    <dgm:cxn modelId="{BC57EB08-CD81-4766-8190-D423C1476514}" type="presParOf" srcId="{F115E877-8E99-4B77-BBD5-8605ADC01FC6}" destId="{5BED950D-3E63-446C-980D-0041529E98AB}" srcOrd="14" destOrd="0" presId="urn:microsoft.com/office/officeart/2005/8/layout/list1"/>
    <dgm:cxn modelId="{9DBB274B-F0D6-4AE7-BACE-1B077A9768F0}" type="presParOf" srcId="{F115E877-8E99-4B77-BBD5-8605ADC01FC6}" destId="{85304CEA-59AE-4A33-85DC-B6CC70E8823C}" srcOrd="15" destOrd="0" presId="urn:microsoft.com/office/officeart/2005/8/layout/list1"/>
    <dgm:cxn modelId="{E502D111-7A2D-46CE-9421-BD11BB29FBED}" type="presParOf" srcId="{F115E877-8E99-4B77-BBD5-8605ADC01FC6}" destId="{8B49F0CC-8104-4218-9EF4-EB3B98FA1F27}" srcOrd="16" destOrd="0" presId="urn:microsoft.com/office/officeart/2005/8/layout/list1"/>
    <dgm:cxn modelId="{CCCA1975-1A99-46B7-B27E-902F6FA75946}" type="presParOf" srcId="{8B49F0CC-8104-4218-9EF4-EB3B98FA1F27}" destId="{301C6ED4-BD9E-4CAD-8892-E4BE89BCB860}" srcOrd="0" destOrd="0" presId="urn:microsoft.com/office/officeart/2005/8/layout/list1"/>
    <dgm:cxn modelId="{C51BCE94-55FF-4946-A89B-5CAFCA1A1E3F}" type="presParOf" srcId="{8B49F0CC-8104-4218-9EF4-EB3B98FA1F27}" destId="{0A92B195-437D-4C45-A2B2-291872B7ADC8}" srcOrd="1" destOrd="0" presId="urn:microsoft.com/office/officeart/2005/8/layout/list1"/>
    <dgm:cxn modelId="{E198435C-4D1C-4C99-8729-2D6CE669FC23}" type="presParOf" srcId="{F115E877-8E99-4B77-BBD5-8605ADC01FC6}" destId="{E6D6F9BC-2B5E-4A5C-9A48-95E45F25BD33}" srcOrd="17" destOrd="0" presId="urn:microsoft.com/office/officeart/2005/8/layout/list1"/>
    <dgm:cxn modelId="{79E811E0-B73B-404F-A42E-DBE6CD81CB17}" type="presParOf" srcId="{F115E877-8E99-4B77-BBD5-8605ADC01FC6}" destId="{0B9AAFB2-A0C3-4A32-990C-C20DBD3C0DCE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59925-59D8-49C4-B28F-CE70E8CC803F}">
      <dsp:nvSpPr>
        <dsp:cNvPr id="0" name=""/>
        <dsp:cNvSpPr/>
      </dsp:nvSpPr>
      <dsp:spPr>
        <a:xfrm>
          <a:off x="0" y="301257"/>
          <a:ext cx="7693819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26" tIns="312420" rIns="59712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/>
            <a:t>Indicateurs Visites RIA terrain / </a:t>
          </a:r>
          <a:r>
            <a:rPr lang="fr-FR" sz="1500" kern="1200" dirty="0" err="1"/>
            <a:t>obj</a:t>
          </a:r>
          <a:r>
            <a:rPr lang="fr-FR" sz="1500" kern="1200" dirty="0"/>
            <a:t> 11 visites/an</a:t>
          </a:r>
        </a:p>
      </dsp:txBody>
      <dsp:txXfrm>
        <a:off x="0" y="301257"/>
        <a:ext cx="7693819" cy="637875"/>
      </dsp:txXfrm>
    </dsp:sp>
    <dsp:sp modelId="{ACF3E970-36E8-482C-88CF-F737C020B421}">
      <dsp:nvSpPr>
        <dsp:cNvPr id="0" name=""/>
        <dsp:cNvSpPr/>
      </dsp:nvSpPr>
      <dsp:spPr>
        <a:xfrm>
          <a:off x="384690" y="79857"/>
          <a:ext cx="5385673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566" tIns="0" rIns="203566" bIns="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>
              <a:latin typeface="Calibri"/>
            </a:rPr>
            <a:t>VISITE QSSE TERRAIN RIA</a:t>
          </a:r>
          <a:endParaRPr lang="fr-FR" sz="1500" kern="1200" dirty="0"/>
        </a:p>
      </dsp:txBody>
      <dsp:txXfrm>
        <a:off x="406306" y="101473"/>
        <a:ext cx="5342441" cy="399568"/>
      </dsp:txXfrm>
    </dsp:sp>
    <dsp:sp modelId="{9E09FE1B-2FB4-46CA-A617-2E06049DC748}">
      <dsp:nvSpPr>
        <dsp:cNvPr id="0" name=""/>
        <dsp:cNvSpPr/>
      </dsp:nvSpPr>
      <dsp:spPr>
        <a:xfrm>
          <a:off x="0" y="1241532"/>
          <a:ext cx="7693819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450223"/>
              <a:satOff val="-10194"/>
              <a:lumOff val="2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26" tIns="312420" rIns="59712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>
              <a:latin typeface="Calibri"/>
            </a:rPr>
            <a:t>Animation Causerie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>
              <a:latin typeface="Calibri"/>
            </a:rPr>
            <a:t>Remontée des causeries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>
              <a:latin typeface="Calibri"/>
            </a:rPr>
            <a:t>Forces de proposition causeries </a:t>
          </a:r>
        </a:p>
      </dsp:txBody>
      <dsp:txXfrm>
        <a:off x="0" y="1241532"/>
        <a:ext cx="7693819" cy="1134000"/>
      </dsp:txXfrm>
    </dsp:sp>
    <dsp:sp modelId="{CF4FFD96-89CC-4FDE-99A5-8000D7B48605}">
      <dsp:nvSpPr>
        <dsp:cNvPr id="0" name=""/>
        <dsp:cNvSpPr/>
      </dsp:nvSpPr>
      <dsp:spPr>
        <a:xfrm>
          <a:off x="384690" y="1020132"/>
          <a:ext cx="5385673" cy="442800"/>
        </a:xfrm>
        <a:prstGeom prst="roundRect">
          <a:avLst/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566" tIns="0" rIns="203566" bIns="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>
              <a:latin typeface="Calibri"/>
            </a:rPr>
            <a:t>CAUSERIES</a:t>
          </a:r>
        </a:p>
      </dsp:txBody>
      <dsp:txXfrm>
        <a:off x="406306" y="1041748"/>
        <a:ext cx="5342441" cy="399568"/>
      </dsp:txXfrm>
    </dsp:sp>
    <dsp:sp modelId="{5B78ED6B-B07C-44DA-9059-5C1837F3CFF2}">
      <dsp:nvSpPr>
        <dsp:cNvPr id="0" name=""/>
        <dsp:cNvSpPr/>
      </dsp:nvSpPr>
      <dsp:spPr>
        <a:xfrm>
          <a:off x="0" y="2677932"/>
          <a:ext cx="7693819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26" tIns="312420" rIns="59712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>
              <a:latin typeface="Calibri"/>
            </a:rPr>
            <a:t>Restitution + analyse des retours « ACT »</a:t>
          </a:r>
        </a:p>
      </dsp:txBody>
      <dsp:txXfrm>
        <a:off x="0" y="2677932"/>
        <a:ext cx="7693819" cy="637875"/>
      </dsp:txXfrm>
    </dsp:sp>
    <dsp:sp modelId="{80CE0F21-37C9-43E1-9E20-CD1641A47100}">
      <dsp:nvSpPr>
        <dsp:cNvPr id="0" name=""/>
        <dsp:cNvSpPr/>
      </dsp:nvSpPr>
      <dsp:spPr>
        <a:xfrm>
          <a:off x="384690" y="2456532"/>
          <a:ext cx="5385673" cy="442800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566" tIns="0" rIns="203566" bIns="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>
              <a:latin typeface="Calibri"/>
            </a:rPr>
            <a:t>Mesure de la Performance</a:t>
          </a:r>
        </a:p>
      </dsp:txBody>
      <dsp:txXfrm>
        <a:off x="406306" y="2478148"/>
        <a:ext cx="5342441" cy="399568"/>
      </dsp:txXfrm>
    </dsp:sp>
    <dsp:sp modelId="{5BED950D-3E63-446C-980D-0041529E98AB}">
      <dsp:nvSpPr>
        <dsp:cNvPr id="0" name=""/>
        <dsp:cNvSpPr/>
      </dsp:nvSpPr>
      <dsp:spPr>
        <a:xfrm>
          <a:off x="0" y="3618207"/>
          <a:ext cx="769381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350668"/>
              <a:satOff val="-30583"/>
              <a:lumOff val="72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E5A62D-A590-4EA7-A84B-DB84F543DE17}">
      <dsp:nvSpPr>
        <dsp:cNvPr id="0" name=""/>
        <dsp:cNvSpPr/>
      </dsp:nvSpPr>
      <dsp:spPr>
        <a:xfrm>
          <a:off x="384690" y="3396807"/>
          <a:ext cx="5385673" cy="442800"/>
        </a:xfrm>
        <a:prstGeom prst="roundRect">
          <a:avLst/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566" tIns="0" rIns="203566" bIns="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>
              <a:latin typeface="Calibri"/>
            </a:rPr>
            <a:t>1/4h Sécurité </a:t>
          </a:r>
        </a:p>
      </dsp:txBody>
      <dsp:txXfrm>
        <a:off x="406306" y="3418423"/>
        <a:ext cx="5342441" cy="399568"/>
      </dsp:txXfrm>
    </dsp:sp>
    <dsp:sp modelId="{0B9AAFB2-A0C3-4A32-990C-C20DBD3C0DCE}">
      <dsp:nvSpPr>
        <dsp:cNvPr id="0" name=""/>
        <dsp:cNvSpPr/>
      </dsp:nvSpPr>
      <dsp:spPr>
        <a:xfrm>
          <a:off x="0" y="4298607"/>
          <a:ext cx="769381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126" tIns="312420" rIns="59712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500" kern="1200" dirty="0">
            <a:latin typeface="Calibri"/>
          </a:endParaRPr>
        </a:p>
      </dsp:txBody>
      <dsp:txXfrm>
        <a:off x="0" y="4298607"/>
        <a:ext cx="7693819" cy="378000"/>
      </dsp:txXfrm>
    </dsp:sp>
    <dsp:sp modelId="{0A92B195-437D-4C45-A2B2-291872B7ADC8}">
      <dsp:nvSpPr>
        <dsp:cNvPr id="0" name=""/>
        <dsp:cNvSpPr/>
      </dsp:nvSpPr>
      <dsp:spPr>
        <a:xfrm>
          <a:off x="384690" y="4077207"/>
          <a:ext cx="5385673" cy="442800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566" tIns="0" rIns="203566" bIns="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>
              <a:latin typeface="Calibri"/>
            </a:rPr>
            <a:t>Droits d’expressions</a:t>
          </a:r>
        </a:p>
      </dsp:txBody>
      <dsp:txXfrm>
        <a:off x="406306" y="4098823"/>
        <a:ext cx="5342441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02D1A-59F8-4659-A1FD-9BEAE960213E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D0E2E-E345-4EDA-B382-B6B9BB63F8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14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29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>
              <a:solidFill>
                <a:srgbClr val="4A5C68"/>
              </a:solidFill>
              <a:latin typeface="+mn-lt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89815-4172-2F4F-9657-88FBD3E42231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3163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29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>
              <a:solidFill>
                <a:srgbClr val="4A5C68"/>
              </a:solidFill>
              <a:latin typeface="+mn-lt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89815-4172-2F4F-9657-88FBD3E4223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5429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29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>
              <a:solidFill>
                <a:srgbClr val="4A5C68"/>
              </a:solidFill>
              <a:latin typeface="+mn-lt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89815-4172-2F4F-9657-88FBD3E42231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1200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29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>
              <a:solidFill>
                <a:srgbClr val="4A5C68"/>
              </a:solidFill>
              <a:latin typeface="+mn-lt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89815-4172-2F4F-9657-88FBD3E42231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8264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29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>
              <a:solidFill>
                <a:srgbClr val="4A5C68"/>
              </a:solidFill>
              <a:latin typeface="+mn-lt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89815-4172-2F4F-9657-88FBD3E42231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392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29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>
              <a:solidFill>
                <a:srgbClr val="4A5C68"/>
              </a:solidFill>
              <a:latin typeface="+mn-lt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89815-4172-2F4F-9657-88FBD3E42231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65B8D-A66C-02DE-B689-4200D578A2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8D370B-B32C-B76A-F79D-74F88CF5A4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853B81-0262-A558-EB5B-F45E3B563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487962-2286-9502-9903-FF542B643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193E63-126C-D910-1158-ECD46B5CC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832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41D608-27D7-D320-C754-2F455E36E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63D8A86-93BF-25C9-DB1B-D2755B3C11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036A21-2BB0-EC1B-468E-7E7DC5EFC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01B3E0-114F-F29C-A50A-3EBC317EC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ED6A47-BC83-75F4-D98D-6CBF6674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7912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04555E4-63FE-FB55-599D-97D9B19B64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9C22DE-88CA-9FA6-35E7-0EBEB377B3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32D710-C91B-CC4E-5AAC-9EF9F8F4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2AF5A8-3897-5C39-E6E8-DD2D4AEA9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1E44AA-C1DB-336B-C084-71B2B55D9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681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E7E7E"/>
                </a:solidFill>
                <a:latin typeface="Arial"/>
                <a:cs typeface="Arial"/>
              </a:defRPr>
            </a:lvl1pPr>
          </a:lstStyle>
          <a:p>
            <a:pPr marL="50799">
              <a:lnSpc>
                <a:spcPts val="1273"/>
              </a:lnSpc>
            </a:pPr>
            <a:fld id="{81D60167-4931-47E6-BA6A-407CBD079E47}" type="slidenum">
              <a:rPr lang="fr-FR" spc="-67" smtClean="0"/>
              <a:pPr marL="50799">
                <a:lnSpc>
                  <a:spcPts val="1273"/>
                </a:lnSpc>
              </a:pPr>
              <a:t>‹N°›</a:t>
            </a:fld>
            <a:endParaRPr lang="fr-FR" spc="-67" dirty="0"/>
          </a:p>
        </p:txBody>
      </p:sp>
    </p:spTree>
    <p:extLst>
      <p:ext uri="{BB962C8B-B14F-4D97-AF65-F5344CB8AC3E}">
        <p14:creationId xmlns:p14="http://schemas.microsoft.com/office/powerpoint/2010/main" val="763129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185836" y="6356354"/>
            <a:ext cx="2396565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01A3583-5B9B-7E4A-98E6-293AFB78AA0A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9" name="Connecteur droit 8"/>
          <p:cNvCxnSpPr/>
          <p:nvPr/>
        </p:nvCxnSpPr>
        <p:spPr>
          <a:xfrm>
            <a:off x="1054309" y="1371256"/>
            <a:ext cx="11056419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pour une image  2"/>
          <p:cNvSpPr>
            <a:spLocks noGrp="1"/>
          </p:cNvSpPr>
          <p:nvPr>
            <p:ph type="pic" sz="quarter" idx="18" hasCustomPrompt="1"/>
          </p:nvPr>
        </p:nvSpPr>
        <p:spPr>
          <a:xfrm>
            <a:off x="10295467" y="138171"/>
            <a:ext cx="1428751" cy="11049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Logo filiale</a:t>
            </a:r>
          </a:p>
        </p:txBody>
      </p:sp>
      <p:sp>
        <p:nvSpPr>
          <p:cNvPr id="14" name="Titre 18"/>
          <p:cNvSpPr>
            <a:spLocks noGrp="1"/>
          </p:cNvSpPr>
          <p:nvPr>
            <p:ph type="title"/>
          </p:nvPr>
        </p:nvSpPr>
        <p:spPr>
          <a:xfrm>
            <a:off x="1200151" y="640130"/>
            <a:ext cx="8804204" cy="404785"/>
          </a:xfrm>
        </p:spPr>
        <p:txBody>
          <a:bodyPr>
            <a:noAutofit/>
          </a:bodyPr>
          <a:lstStyle>
            <a:lvl1pPr algn="l">
              <a:defRPr sz="2400" b="1">
                <a:solidFill>
                  <a:srgbClr val="0055A0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15" name="Sous-titre 2"/>
          <p:cNvSpPr>
            <a:spLocks noGrp="1"/>
          </p:cNvSpPr>
          <p:nvPr>
            <p:ph type="subTitle" idx="47"/>
          </p:nvPr>
        </p:nvSpPr>
        <p:spPr>
          <a:xfrm>
            <a:off x="1200150" y="933413"/>
            <a:ext cx="8804204" cy="437843"/>
          </a:xfrm>
        </p:spPr>
        <p:txBody>
          <a:bodyPr>
            <a:noAutofit/>
          </a:bodyPr>
          <a:lstStyle>
            <a:lvl1pPr marL="0" indent="0" algn="l">
              <a:buNone/>
              <a:defRPr sz="2267">
                <a:solidFill>
                  <a:srgbClr val="0055A0"/>
                </a:solidFill>
              </a:defRPr>
            </a:lvl1pPr>
            <a:lvl2pPr marL="45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076205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E7E7E"/>
                </a:solidFill>
                <a:latin typeface="Arial"/>
                <a:cs typeface="Arial"/>
              </a:defRPr>
            </a:lvl1pPr>
          </a:lstStyle>
          <a:p>
            <a:pPr marL="50799">
              <a:lnSpc>
                <a:spcPts val="1273"/>
              </a:lnSpc>
            </a:pPr>
            <a:fld id="{81D60167-4931-47E6-BA6A-407CBD079E47}" type="slidenum">
              <a:rPr lang="fr-FR" spc="-67" smtClean="0"/>
              <a:pPr marL="50799">
                <a:lnSpc>
                  <a:spcPts val="1273"/>
                </a:lnSpc>
              </a:pPr>
              <a:t>‹N°›</a:t>
            </a:fld>
            <a:endParaRPr lang="fr-FR" spc="-67" dirty="0"/>
          </a:p>
        </p:txBody>
      </p:sp>
    </p:spTree>
    <p:extLst>
      <p:ext uri="{BB962C8B-B14F-4D97-AF65-F5344CB8AC3E}">
        <p14:creationId xmlns:p14="http://schemas.microsoft.com/office/powerpoint/2010/main" val="104972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70564B-E7B5-A4EE-3FC0-AF94FB5D1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FFC5F7-3500-9F32-3645-D1030FA28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BF23B8-C83D-BF39-3C40-4D58EF6B2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7E639C-A0B2-C667-FD4D-7E5FD8A55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82604A-5EA7-2C6B-70B7-C400AAEC2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00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02DCDF-B1EB-8B1D-7C8C-2C54AF6B3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091210-5A9F-1381-5FB7-D3028087A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3BBA32-953B-474E-EDC2-0DE7D7DB4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3FF666-2BE4-8255-EF2F-EC939623B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249AEA-DD97-108D-B3AF-026A6C510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311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52019B-6403-805A-8F4C-A2C96E9A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4B0C0D-EC2D-EECE-5BFD-C37796E83A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D300A7A-3238-B861-92BF-3F5809449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7E48D0F-8602-E94C-7B13-5227E1FD0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E8125FE-46FF-3130-43E9-443CEFF52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262A8A7-71EE-8D0E-6984-4BB667A1A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35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11E4C-CBF4-326E-EDC0-813775484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CA4C695-0791-6AE8-A964-243DA9E6A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1A58D7-F5FA-F1AC-295A-33FE2994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FCF0648-46CA-77E7-27FA-D1429AA565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147ACE4-1583-9FD3-A536-00C99DF5BB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A69CBCE-71BE-4FAE-4F31-AC9D264E7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C05F385-3E1B-C054-F0F8-39A21A08E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655CDB9-EC9F-68C4-9508-CE2EBB5FF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56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C6295E-13A2-DF1A-0263-0908EF97E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33C85AE-8F37-B578-47ED-D3B37E615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D410EA4-774B-1986-BC11-A6BC0644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A42DAD1-2AF3-D8E9-CB1E-94A8B83AA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165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169C0E3-CC0F-8879-9D9B-6968C2F5F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94A4224-D34E-C393-1601-B91F62D1A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DA4609-AC35-989B-1398-5961B6C3D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06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DAB3D7-BCC0-D75C-BCE5-09B88F417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01446F-3BF4-88F8-E7E9-B0623A377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13BDA02-FC7E-466D-95C2-D8C34CECD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B5942F6-20E1-0664-CFFB-3172F66C5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A25798-8E51-FD68-37D7-6F8BE200D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72E11A-CE08-C453-926A-52C72EE7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83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1D9B7E-DA0C-7378-45DE-4DC69F37F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9508005-0BCF-29E9-2292-87268490D2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263CFE-B62B-E794-EDC9-0AC89921D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B92C4DC-6D86-47AF-BE0F-C785C5A05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E48B68B-5972-8AEE-4F8B-C60778D43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77F5851-9D69-0645-1D12-9D82F069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9574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AEC4247-F154-A5F7-7EF7-AD596ECF4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E9F5A3-15B8-8875-FC33-917D8C045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C3D3AB-B734-3109-7744-36A37E03B9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A1F68-3C2E-4B31-BEBE-01B20AA729C5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6154F1-8043-1F96-11E0-A5B52BDB78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57757B-040F-4EC8-F504-3269DAAECA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313F1-4C03-4AB9-AAE8-FBF8BC6F0A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6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3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g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4.png"/><Relationship Id="rId7" Type="http://schemas.openxmlformats.org/officeDocument/2006/relationships/image" Target="../media/image9.jpg"/><Relationship Id="rId12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0687" y="178813"/>
            <a:ext cx="11816080" cy="6524752"/>
            <a:chOff x="128015" y="134110"/>
            <a:chExt cx="8862060" cy="48935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015" y="134110"/>
              <a:ext cx="8862060" cy="48935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8015" y="152400"/>
              <a:ext cx="8862060" cy="4860290"/>
            </a:xfrm>
            <a:custGeom>
              <a:avLst/>
              <a:gdLst/>
              <a:ahLst/>
              <a:cxnLst/>
              <a:rect l="l" t="t" r="r" b="b"/>
              <a:pathLst>
                <a:path w="8862060" h="4860290">
                  <a:moveTo>
                    <a:pt x="8862060" y="0"/>
                  </a:moveTo>
                  <a:lnTo>
                    <a:pt x="0" y="0"/>
                  </a:lnTo>
                  <a:lnTo>
                    <a:pt x="0" y="4860036"/>
                  </a:lnTo>
                  <a:lnTo>
                    <a:pt x="8862060" y="4860036"/>
                  </a:lnTo>
                  <a:lnTo>
                    <a:pt x="8862060" y="0"/>
                  </a:lnTo>
                  <a:close/>
                </a:path>
              </a:pathLst>
            </a:custGeom>
            <a:solidFill>
              <a:srgbClr val="00479A">
                <a:alpha val="45097"/>
              </a:srgbClr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06727" y="4380910"/>
            <a:ext cx="9144000" cy="1503831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2700" marR="5080" lvl="0" algn="ctr">
              <a:lnSpc>
                <a:spcPts val="3800"/>
              </a:lnSpc>
              <a:spcBef>
                <a:spcPts val="260"/>
              </a:spcBef>
              <a:defRPr/>
            </a:pP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SYSTEME</a:t>
            </a:r>
            <a:r>
              <a:rPr lang="fr-FR" sz="2800" b="1" kern="0" spc="-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lang="fr-FR" sz="2800" b="1" kern="0" spc="-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MANAGEMENT</a:t>
            </a:r>
            <a:r>
              <a:rPr lang="fr-FR" sz="2800" b="1" kern="0" spc="-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lang="fr-FR" sz="2800" b="1" kern="0" spc="-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spc="-25" dirty="0">
                <a:solidFill>
                  <a:schemeClr val="bg1"/>
                </a:solidFill>
                <a:latin typeface="Arial"/>
                <a:cs typeface="Arial"/>
              </a:rPr>
              <a:t>LA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QUALITE</a:t>
            </a:r>
            <a:r>
              <a:rPr lang="fr-FR" sz="2800" b="1" kern="0" spc="-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:</a:t>
            </a:r>
            <a:r>
              <a:rPr lang="fr-FR" sz="2800" b="1" kern="0" spc="-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12700" marR="5080" lvl="0" algn="ctr">
              <a:lnSpc>
                <a:spcPts val="3800"/>
              </a:lnSpc>
              <a:spcBef>
                <a:spcPts val="260"/>
              </a:spcBef>
              <a:defRPr/>
            </a:pPr>
            <a:r>
              <a:rPr lang="fr-FR" sz="2800" b="1" kern="0" spc="-10" dirty="0">
                <a:solidFill>
                  <a:schemeClr val="bg1"/>
                </a:solidFill>
                <a:latin typeface="Arial"/>
                <a:cs typeface="Arial"/>
              </a:rPr>
              <a:t>NORME</a:t>
            </a:r>
            <a:endParaRPr lang="fr-FR" sz="2800" b="1" kern="0" dirty="0">
              <a:solidFill>
                <a:schemeClr val="bg1"/>
              </a:solidFill>
              <a:latin typeface="Arial"/>
              <a:cs typeface="Arial"/>
            </a:endParaRPr>
          </a:p>
          <a:p>
            <a:pPr lvl="0" algn="ctr">
              <a:lnSpc>
                <a:spcPts val="3679"/>
              </a:lnSpc>
              <a:defRPr/>
            </a:pP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ISO</a:t>
            </a:r>
            <a:r>
              <a:rPr lang="fr-FR" sz="2800" b="1" kern="0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9001</a:t>
            </a:r>
            <a:r>
              <a:rPr lang="fr-FR" sz="2800" b="1" kern="0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version</a:t>
            </a:r>
            <a:r>
              <a:rPr lang="fr-FR" sz="2800" b="1" kern="0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spc="-20" dirty="0">
                <a:solidFill>
                  <a:schemeClr val="bg1"/>
                </a:solidFill>
                <a:latin typeface="Arial"/>
                <a:cs typeface="Arial"/>
              </a:rPr>
              <a:t>2015</a:t>
            </a:r>
            <a:endParaRPr lang="fr-FR" sz="3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3"/>
          <a:srcRect l="11000" t="4000" r="11000" b="22000"/>
          <a:stretch>
            <a:fillRect/>
          </a:stretch>
        </p:blipFill>
        <p:spPr>
          <a:xfrm>
            <a:off x="4829334" y="746667"/>
            <a:ext cx="2533333" cy="2533333"/>
          </a:xfrm>
          <a:prstGeom prst="rect">
            <a:avLst/>
          </a:prstGeom>
        </p:spPr>
      </p:pic>
      <p:sp>
        <p:nvSpPr>
          <p:cNvPr id="40" name="QSSE"/>
          <p:cNvSpPr txBox="1"/>
          <p:nvPr/>
        </p:nvSpPr>
        <p:spPr>
          <a:xfrm>
            <a:off x="440000" y="347662"/>
            <a:ext cx="1185324" cy="45134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fr-FR" sz="2933" b="1" spc="267" dirty="0">
                <a:solidFill>
                  <a:srgbClr val="FFFFFF"/>
                </a:solidFill>
                <a:latin typeface="Arial"/>
              </a:rPr>
              <a:t>QSSE</a:t>
            </a:r>
          </a:p>
        </p:txBody>
      </p:sp>
      <p:sp>
        <p:nvSpPr>
          <p:cNvPr id="41" name="AGAPE wordmark"/>
          <p:cNvSpPr txBox="1"/>
          <p:nvPr/>
        </p:nvSpPr>
        <p:spPr>
          <a:xfrm>
            <a:off x="4906382" y="3368116"/>
            <a:ext cx="2379241" cy="410433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fr-FR" sz="2667" b="1" spc="267" dirty="0">
                <a:solidFill>
                  <a:srgbClr val="FFFFFF"/>
                </a:solidFill>
                <a:latin typeface="Georgia"/>
              </a:rPr>
              <a:t>AGAPE SAS</a:t>
            </a:r>
          </a:p>
        </p:txBody>
      </p:sp>
      <p:sp>
        <p:nvSpPr>
          <p:cNvPr id="42" name="date"/>
          <p:cNvSpPr txBox="1"/>
          <p:nvPr/>
        </p:nvSpPr>
        <p:spPr>
          <a:xfrm>
            <a:off x="9413334" y="6186667"/>
            <a:ext cx="2453333" cy="44000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r"/>
            <a:r>
              <a:rPr lang="fr-FR" sz="2133" b="1" spc="267" dirty="0">
                <a:solidFill>
                  <a:srgbClr val="FFFFFF"/>
                </a:solidFill>
                <a:latin typeface="Arial"/>
              </a:rPr>
              <a:t>JUIN 2026</a:t>
            </a:r>
          </a:p>
        </p:txBody>
      </p:sp>
    </p:spTree>
    <p:extLst>
      <p:ext uri="{BB962C8B-B14F-4D97-AF65-F5344CB8AC3E}">
        <p14:creationId xmlns:p14="http://schemas.microsoft.com/office/powerpoint/2010/main" val="1923073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LEADERSHIP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2A7E4AE5-E0DA-92FC-5FC6-6CEB5092B41B}"/>
              </a:ext>
            </a:extLst>
          </p:cNvPr>
          <p:cNvSpPr txBox="1"/>
          <p:nvPr/>
        </p:nvSpPr>
        <p:spPr>
          <a:xfrm>
            <a:off x="1383729" y="1581317"/>
            <a:ext cx="465201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70C0"/>
                </a:solidFill>
                <a:latin typeface="Arial"/>
                <a:cs typeface="Arial"/>
              </a:rPr>
              <a:t>PLAN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281305">
              <a:lnSpc>
                <a:spcPct val="100000"/>
              </a:lnSpc>
              <a:spcBef>
                <a:spcPts val="5"/>
              </a:spcBef>
            </a:pPr>
            <a:r>
              <a:rPr sz="1800" b="1" dirty="0" err="1">
                <a:solidFill>
                  <a:srgbClr val="0070C0"/>
                </a:solidFill>
                <a:latin typeface="Arial"/>
                <a:cs typeface="Arial"/>
              </a:rPr>
              <a:t>Rôle</a:t>
            </a:r>
            <a:r>
              <a:rPr sz="1800" b="1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central</a:t>
            </a:r>
            <a:r>
              <a:rPr sz="1800" b="1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de</a:t>
            </a:r>
            <a:r>
              <a:rPr sz="1800" b="1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la</a:t>
            </a:r>
            <a:r>
              <a:rPr sz="1800" b="1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direction</a:t>
            </a:r>
            <a:r>
              <a:rPr sz="1800" b="1" spc="-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dans</a:t>
            </a:r>
            <a:r>
              <a:rPr sz="1800" b="1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le</a:t>
            </a:r>
            <a:r>
              <a:rPr sz="1800" b="1" spc="-25" dirty="0">
                <a:solidFill>
                  <a:srgbClr val="0070C0"/>
                </a:solidFill>
                <a:latin typeface="Arial"/>
                <a:cs typeface="Arial"/>
              </a:rPr>
              <a:t> SMQ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D980B59C-362B-7FC4-27FA-96E34D94761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9680" y="2374104"/>
            <a:ext cx="3343228" cy="1872207"/>
          </a:xfrm>
          <a:prstGeom prst="rect">
            <a:avLst/>
          </a:prstGeom>
        </p:spPr>
      </p:pic>
      <p:pic>
        <p:nvPicPr>
          <p:cNvPr id="7" name="object 6">
            <a:extLst>
              <a:ext uri="{FF2B5EF4-FFF2-40B4-BE49-F238E27FC236}">
                <a16:creationId xmlns:a16="http://schemas.microsoft.com/office/drawing/2014/main" id="{B3DBA83D-D0E8-42A0-6AF4-0B866E89992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15608" y="1833950"/>
            <a:ext cx="1800198" cy="2520278"/>
          </a:xfrm>
          <a:prstGeom prst="rect">
            <a:avLst/>
          </a:prstGeom>
        </p:spPr>
      </p:pic>
      <p:grpSp>
        <p:nvGrpSpPr>
          <p:cNvPr id="8" name="object 7">
            <a:extLst>
              <a:ext uri="{FF2B5EF4-FFF2-40B4-BE49-F238E27FC236}">
                <a16:creationId xmlns:a16="http://schemas.microsoft.com/office/drawing/2014/main" id="{8A29F3F3-186E-C12F-EAAA-1C94A567D924}"/>
              </a:ext>
            </a:extLst>
          </p:cNvPr>
          <p:cNvGrpSpPr/>
          <p:nvPr/>
        </p:nvGrpSpPr>
        <p:grpSpPr>
          <a:xfrm>
            <a:off x="7092109" y="2733904"/>
            <a:ext cx="2735343" cy="2831374"/>
            <a:chOff x="107503" y="3717031"/>
            <a:chExt cx="3240405" cy="3141345"/>
          </a:xfrm>
        </p:grpSpPr>
        <p:pic>
          <p:nvPicPr>
            <p:cNvPr id="9" name="object 8">
              <a:extLst>
                <a:ext uri="{FF2B5EF4-FFF2-40B4-BE49-F238E27FC236}">
                  <a16:creationId xmlns:a16="http://schemas.microsoft.com/office/drawing/2014/main" id="{F4A02B26-435B-65DC-0029-D0E4A53ABC8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3526" y="3717031"/>
              <a:ext cx="2873922" cy="2873922"/>
            </a:xfrm>
            <a:prstGeom prst="rect">
              <a:avLst/>
            </a:prstGeom>
          </p:spPr>
        </p:pic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6740303F-72D6-930C-F5E4-3C16F2BD20A0}"/>
                </a:ext>
              </a:extLst>
            </p:cNvPr>
            <p:cNvSpPr/>
            <p:nvPr/>
          </p:nvSpPr>
          <p:spPr>
            <a:xfrm>
              <a:off x="107503" y="6344527"/>
              <a:ext cx="3240405" cy="513715"/>
            </a:xfrm>
            <a:custGeom>
              <a:avLst/>
              <a:gdLst/>
              <a:ahLst/>
              <a:cxnLst/>
              <a:rect l="l" t="t" r="r" b="b"/>
              <a:pathLst>
                <a:path w="3240404" h="513715">
                  <a:moveTo>
                    <a:pt x="0" y="0"/>
                  </a:moveTo>
                  <a:lnTo>
                    <a:pt x="3240359" y="0"/>
                  </a:lnTo>
                  <a:lnTo>
                    <a:pt x="3240359" y="513472"/>
                  </a:lnTo>
                  <a:lnTo>
                    <a:pt x="0" y="5134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>
            <a:extLst>
              <a:ext uri="{FF2B5EF4-FFF2-40B4-BE49-F238E27FC236}">
                <a16:creationId xmlns:a16="http://schemas.microsoft.com/office/drawing/2014/main" id="{4AA144FC-6C82-4EDB-36DA-6FAC6BDD188D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49518" y="4042672"/>
            <a:ext cx="3109779" cy="2368229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6640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LEADERSHIP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2A7E4AE5-E0DA-92FC-5FC6-6CEB5092B41B}"/>
              </a:ext>
            </a:extLst>
          </p:cNvPr>
          <p:cNvSpPr txBox="1"/>
          <p:nvPr/>
        </p:nvSpPr>
        <p:spPr>
          <a:xfrm>
            <a:off x="1383729" y="1581317"/>
            <a:ext cx="465201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70C0"/>
                </a:solidFill>
                <a:latin typeface="Arial"/>
                <a:cs typeface="Arial"/>
              </a:rPr>
              <a:t>PLAN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281305">
              <a:lnSpc>
                <a:spcPct val="100000"/>
              </a:lnSpc>
              <a:spcBef>
                <a:spcPts val="5"/>
              </a:spcBef>
            </a:pPr>
            <a:r>
              <a:rPr lang="fr-FR" sz="1800" b="1" dirty="0">
                <a:solidFill>
                  <a:srgbClr val="0070C0"/>
                </a:solidFill>
                <a:latin typeface="Arial"/>
                <a:cs typeface="Arial"/>
              </a:rPr>
              <a:t>ORIENTATION CLIENT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2559544C-C40E-8E3D-4C99-F03F9C8E59A9}"/>
              </a:ext>
            </a:extLst>
          </p:cNvPr>
          <p:cNvSpPr txBox="1"/>
          <p:nvPr/>
        </p:nvSpPr>
        <p:spPr>
          <a:xfrm>
            <a:off x="530225" y="2357480"/>
            <a:ext cx="5565775" cy="845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Orientation</a:t>
            </a:r>
            <a:r>
              <a:rPr sz="1800" b="1" spc="-8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70C0"/>
                </a:solidFill>
                <a:latin typeface="Arial"/>
                <a:cs typeface="Arial"/>
              </a:rPr>
              <a:t>client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2700" marR="5080">
              <a:lnSpc>
                <a:spcPts val="2200"/>
              </a:lnSpc>
              <a:spcBef>
                <a:spcPts val="10"/>
              </a:spcBef>
            </a:pP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Prise</a:t>
            </a:r>
            <a:r>
              <a:rPr sz="18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en</a:t>
            </a:r>
            <a:r>
              <a:rPr sz="18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compte</a:t>
            </a:r>
            <a:r>
              <a:rPr sz="18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u="sng" dirty="0">
                <a:solidFill>
                  <a:srgbClr val="0070C0"/>
                </a:solidFill>
                <a:uFill>
                  <a:solidFill>
                    <a:srgbClr val="1D1D1D"/>
                  </a:solidFill>
                </a:uFill>
                <a:latin typeface="Arial"/>
                <a:cs typeface="Arial"/>
              </a:rPr>
              <a:t>en</a:t>
            </a:r>
            <a:r>
              <a:rPr sz="1800" u="sng" spc="-15" dirty="0">
                <a:solidFill>
                  <a:srgbClr val="0070C0"/>
                </a:solidFill>
                <a:uFill>
                  <a:solidFill>
                    <a:srgbClr val="1D1D1D"/>
                  </a:solidFill>
                </a:uFill>
                <a:latin typeface="Arial"/>
                <a:cs typeface="Arial"/>
              </a:rPr>
              <a:t> </a:t>
            </a:r>
            <a:r>
              <a:rPr sz="1800" u="sng" dirty="0">
                <a:solidFill>
                  <a:srgbClr val="0070C0"/>
                </a:solidFill>
                <a:uFill>
                  <a:solidFill>
                    <a:srgbClr val="1D1D1D"/>
                  </a:solidFill>
                </a:uFill>
                <a:latin typeface="Arial"/>
                <a:cs typeface="Arial"/>
              </a:rPr>
              <a:t>permanence</a:t>
            </a:r>
            <a:r>
              <a:rPr sz="18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des</a:t>
            </a:r>
            <a:r>
              <a:rPr sz="18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exigences</a:t>
            </a:r>
            <a:r>
              <a:rPr sz="18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clients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et</a:t>
            </a:r>
            <a:r>
              <a:rPr sz="18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règlementaires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13" name="object 5">
            <a:extLst>
              <a:ext uri="{FF2B5EF4-FFF2-40B4-BE49-F238E27FC236}">
                <a16:creationId xmlns:a16="http://schemas.microsoft.com/office/drawing/2014/main" id="{E0CDDDEE-95F5-F2FF-0A7E-29ABA854879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95409" y="1623791"/>
            <a:ext cx="2559232" cy="1696883"/>
          </a:xfrm>
          <a:prstGeom prst="rect">
            <a:avLst/>
          </a:prstGeom>
        </p:spPr>
      </p:pic>
      <p:sp>
        <p:nvSpPr>
          <p:cNvPr id="14" name="object 6">
            <a:extLst>
              <a:ext uri="{FF2B5EF4-FFF2-40B4-BE49-F238E27FC236}">
                <a16:creationId xmlns:a16="http://schemas.microsoft.com/office/drawing/2014/main" id="{636D35BF-163D-78B1-982A-60CF79C857EB}"/>
              </a:ext>
            </a:extLst>
          </p:cNvPr>
          <p:cNvSpPr txBox="1"/>
          <p:nvPr/>
        </p:nvSpPr>
        <p:spPr>
          <a:xfrm>
            <a:off x="474275" y="3822059"/>
            <a:ext cx="362077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Rôle,</a:t>
            </a:r>
            <a:r>
              <a:rPr sz="1800" b="1" spc="-5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responsabilités</a:t>
            </a:r>
            <a:r>
              <a:rPr sz="1800" b="1" spc="-4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et</a:t>
            </a:r>
            <a:r>
              <a:rPr sz="1800" b="1" spc="-4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70C0"/>
                </a:solidFill>
                <a:latin typeface="Arial"/>
                <a:cs typeface="Arial"/>
              </a:rPr>
              <a:t>autorités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2700">
              <a:lnSpc>
                <a:spcPts val="2130"/>
              </a:lnSpc>
            </a:pP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Attribution</a:t>
            </a:r>
            <a:r>
              <a:rPr sz="18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et</a:t>
            </a:r>
            <a:r>
              <a:rPr sz="18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communication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15" name="object 7">
            <a:extLst>
              <a:ext uri="{FF2B5EF4-FFF2-40B4-BE49-F238E27FC236}">
                <a16:creationId xmlns:a16="http://schemas.microsoft.com/office/drawing/2014/main" id="{5F317424-2868-8C19-ACB5-FDE22664EAB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55975" y="3717032"/>
            <a:ext cx="4518140" cy="229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60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PLANIFICATION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2A7E4AE5-E0DA-92FC-5FC6-6CEB5092B41B}"/>
              </a:ext>
            </a:extLst>
          </p:cNvPr>
          <p:cNvSpPr txBox="1"/>
          <p:nvPr/>
        </p:nvSpPr>
        <p:spPr>
          <a:xfrm>
            <a:off x="987107" y="1663675"/>
            <a:ext cx="46520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70C0"/>
                </a:solidFill>
                <a:latin typeface="Arial"/>
                <a:cs typeface="Arial"/>
              </a:rPr>
              <a:t>PLAN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82A90E2-02D0-5C37-D065-10B77EF012E1}"/>
              </a:ext>
            </a:extLst>
          </p:cNvPr>
          <p:cNvSpPr txBox="1"/>
          <p:nvPr/>
        </p:nvSpPr>
        <p:spPr>
          <a:xfrm>
            <a:off x="1289029" y="2584069"/>
            <a:ext cx="5083810" cy="1112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70C0"/>
                </a:solidFill>
                <a:latin typeface="Arial"/>
                <a:cs typeface="Arial"/>
              </a:rPr>
              <a:t>L’anticipation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2700">
              <a:lnSpc>
                <a:spcPts val="2130"/>
              </a:lnSpc>
            </a:pP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Détermination</a:t>
            </a:r>
            <a:r>
              <a:rPr sz="18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des</a:t>
            </a:r>
            <a:r>
              <a:rPr sz="1800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risques</a:t>
            </a:r>
            <a:r>
              <a:rPr sz="1800" b="1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et</a:t>
            </a:r>
            <a:r>
              <a:rPr sz="1800" b="1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des</a:t>
            </a:r>
            <a:r>
              <a:rPr sz="1800" b="1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70C0"/>
                </a:solidFill>
                <a:latin typeface="Arial"/>
                <a:cs typeface="Arial"/>
              </a:rPr>
              <a:t>opportunités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2700" marR="5080">
              <a:lnSpc>
                <a:spcPts val="2100"/>
              </a:lnSpc>
              <a:spcBef>
                <a:spcPts val="160"/>
              </a:spcBef>
            </a:pP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en</a:t>
            </a: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lien</a:t>
            </a:r>
            <a:r>
              <a:rPr sz="1800" spc="-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avec</a:t>
            </a: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le</a:t>
            </a:r>
            <a:r>
              <a:rPr sz="1800" spc="-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contexte</a:t>
            </a:r>
            <a:r>
              <a:rPr sz="1800" spc="-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et</a:t>
            </a: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les</a:t>
            </a: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attentes</a:t>
            </a:r>
            <a:r>
              <a:rPr sz="18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des</a:t>
            </a: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 parties intéressées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7" name="object 5">
            <a:extLst>
              <a:ext uri="{FF2B5EF4-FFF2-40B4-BE49-F238E27FC236}">
                <a16:creationId xmlns:a16="http://schemas.microsoft.com/office/drawing/2014/main" id="{AB1B3D55-4B6F-2907-4A27-EEE45D5E48F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0970" y="1891943"/>
            <a:ext cx="1512166" cy="1512167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6E6A9A66-9257-3045-1F9B-1E3610D19CE8}"/>
              </a:ext>
            </a:extLst>
          </p:cNvPr>
          <p:cNvSpPr txBox="1"/>
          <p:nvPr/>
        </p:nvSpPr>
        <p:spPr>
          <a:xfrm>
            <a:off x="1289029" y="4517251"/>
            <a:ext cx="5361940" cy="845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Les</a:t>
            </a:r>
            <a:r>
              <a:rPr sz="1800" b="1" spc="-4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objectifs</a:t>
            </a:r>
            <a:r>
              <a:rPr sz="1800" b="1" spc="-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70C0"/>
                </a:solidFill>
                <a:latin typeface="Arial"/>
                <a:cs typeface="Arial"/>
              </a:rPr>
              <a:t>Qualité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2700" marR="5080">
              <a:lnSpc>
                <a:spcPts val="2200"/>
              </a:lnSpc>
              <a:spcBef>
                <a:spcPts val="10"/>
              </a:spcBef>
            </a:pP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Pertinents,</a:t>
            </a:r>
            <a:r>
              <a:rPr sz="1800" spc="-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mesurable,</a:t>
            </a:r>
            <a:r>
              <a:rPr sz="1800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suivis,</a:t>
            </a:r>
            <a:r>
              <a:rPr sz="1800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communiqués</a:t>
            </a:r>
            <a:r>
              <a:rPr sz="1800" spc="-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et</a:t>
            </a:r>
            <a:r>
              <a:rPr sz="1800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mis</a:t>
            </a:r>
            <a:r>
              <a:rPr sz="1800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spc="-50" dirty="0">
                <a:solidFill>
                  <a:srgbClr val="0070C0"/>
                </a:solidFill>
                <a:latin typeface="Arial"/>
                <a:cs typeface="Arial"/>
              </a:rPr>
              <a:t>à </a:t>
            </a:r>
            <a:r>
              <a:rPr sz="1800" spc="-20" dirty="0">
                <a:solidFill>
                  <a:srgbClr val="0070C0"/>
                </a:solidFill>
                <a:latin typeface="Arial"/>
                <a:cs typeface="Arial"/>
              </a:rPr>
              <a:t>jour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9" name="object 7">
            <a:extLst>
              <a:ext uri="{FF2B5EF4-FFF2-40B4-BE49-F238E27FC236}">
                <a16:creationId xmlns:a16="http://schemas.microsoft.com/office/drawing/2014/main" id="{59CCF7A8-2C0D-B6AC-B95B-85A94AFACCE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42937" y="4388416"/>
            <a:ext cx="2160239" cy="15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93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SUPPORT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81D86F4-D3BA-2FB0-C1F6-7789D3B5ABBD}"/>
              </a:ext>
            </a:extLst>
          </p:cNvPr>
          <p:cNvSpPr txBox="1"/>
          <p:nvPr/>
        </p:nvSpPr>
        <p:spPr>
          <a:xfrm>
            <a:off x="1052764" y="1599103"/>
            <a:ext cx="1862455" cy="1090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0070C0"/>
                </a:solidFill>
                <a:latin typeface="Arial"/>
                <a:cs typeface="Arial"/>
              </a:rPr>
              <a:t>DO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30"/>
              </a:spcBef>
            </a:pP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72720">
              <a:lnSpc>
                <a:spcPts val="2130"/>
              </a:lnSpc>
              <a:spcBef>
                <a:spcPts val="5"/>
              </a:spcBef>
            </a:pP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Les</a:t>
            </a:r>
            <a:r>
              <a:rPr sz="1800" b="1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70C0"/>
                </a:solidFill>
                <a:latin typeface="Arial"/>
                <a:cs typeface="Arial"/>
              </a:rPr>
              <a:t>ressources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57834" indent="-285115">
              <a:lnSpc>
                <a:spcPts val="2130"/>
              </a:lnSpc>
              <a:buChar char="•"/>
              <a:tabLst>
                <a:tab pos="457834" algn="l"/>
              </a:tabLst>
            </a:pP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Le </a:t>
            </a: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personnel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73C2B288-3FF0-58AC-5301-6CDD9C077181}"/>
              </a:ext>
            </a:extLst>
          </p:cNvPr>
          <p:cNvSpPr txBox="1"/>
          <p:nvPr/>
        </p:nvSpPr>
        <p:spPr>
          <a:xfrm>
            <a:off x="1212829" y="3481804"/>
            <a:ext cx="2192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Char char="•"/>
              <a:tabLst>
                <a:tab pos="297815" algn="l"/>
              </a:tabLst>
            </a:pPr>
            <a:r>
              <a:rPr sz="1800" dirty="0">
                <a:solidFill>
                  <a:srgbClr val="0070C0"/>
                </a:solidFill>
                <a:latin typeface="Arial"/>
                <a:cs typeface="Arial"/>
              </a:rPr>
              <a:t>Les</a:t>
            </a:r>
            <a:r>
              <a:rPr sz="1800" spc="-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infrastructures</a:t>
            </a:r>
            <a:endParaRPr sz="180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4F576992-3F09-027B-B4AA-D0BDF87BE75F}"/>
              </a:ext>
            </a:extLst>
          </p:cNvPr>
          <p:cNvSpPr txBox="1"/>
          <p:nvPr/>
        </p:nvSpPr>
        <p:spPr>
          <a:xfrm>
            <a:off x="1212829" y="4586704"/>
            <a:ext cx="1849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Char char="•"/>
              <a:tabLst>
                <a:tab pos="297815" algn="l"/>
              </a:tabLst>
            </a:pP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Environnement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51D82FF1-664B-13AC-ECDA-298547F1A13C}"/>
              </a:ext>
            </a:extLst>
          </p:cNvPr>
          <p:cNvSpPr txBox="1"/>
          <p:nvPr/>
        </p:nvSpPr>
        <p:spPr>
          <a:xfrm>
            <a:off x="1212829" y="5678904"/>
            <a:ext cx="1378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Char char="•"/>
              <a:tabLst>
                <a:tab pos="297815" algn="l"/>
              </a:tabLst>
            </a:pPr>
            <a:r>
              <a:rPr sz="1800" spc="-10" dirty="0">
                <a:solidFill>
                  <a:srgbClr val="0070C0"/>
                </a:solidFill>
                <a:latin typeface="Arial"/>
                <a:cs typeface="Arial"/>
              </a:rPr>
              <a:t>Métrologie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14" name="object 8">
            <a:extLst>
              <a:ext uri="{FF2B5EF4-FFF2-40B4-BE49-F238E27FC236}">
                <a16:creationId xmlns:a16="http://schemas.microsoft.com/office/drawing/2014/main" id="{FEBACEE7-B80F-4EEF-F418-0F4BD68DAB3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72755" y="2016798"/>
            <a:ext cx="1256660" cy="982697"/>
          </a:xfrm>
          <a:prstGeom prst="rect">
            <a:avLst/>
          </a:prstGeom>
        </p:spPr>
      </p:pic>
      <p:pic>
        <p:nvPicPr>
          <p:cNvPr id="15" name="object 9">
            <a:extLst>
              <a:ext uri="{FF2B5EF4-FFF2-40B4-BE49-F238E27FC236}">
                <a16:creationId xmlns:a16="http://schemas.microsoft.com/office/drawing/2014/main" id="{E828A1BC-E986-7766-B5ED-8CA9B2BA829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10554" y="3097996"/>
            <a:ext cx="1800199" cy="997609"/>
          </a:xfrm>
          <a:prstGeom prst="rect">
            <a:avLst/>
          </a:prstGeom>
        </p:spPr>
      </p:pic>
      <p:pic>
        <p:nvPicPr>
          <p:cNvPr id="16" name="object 10">
            <a:extLst>
              <a:ext uri="{FF2B5EF4-FFF2-40B4-BE49-F238E27FC236}">
                <a16:creationId xmlns:a16="http://schemas.microsoft.com/office/drawing/2014/main" id="{42F1244B-1DA4-2082-FF04-550879ECA1EF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02380" y="4178116"/>
            <a:ext cx="1757125" cy="903824"/>
          </a:xfrm>
          <a:prstGeom prst="rect">
            <a:avLst/>
          </a:prstGeom>
        </p:spPr>
      </p:pic>
      <p:pic>
        <p:nvPicPr>
          <p:cNvPr id="18" name="object 11">
            <a:extLst>
              <a:ext uri="{FF2B5EF4-FFF2-40B4-BE49-F238E27FC236}">
                <a16:creationId xmlns:a16="http://schemas.microsoft.com/office/drawing/2014/main" id="{FA347871-AF70-77A5-E001-D0AA7D1BB5D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84191" y="5546268"/>
            <a:ext cx="2298305" cy="59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20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SUPPORT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1F95E6AE-314E-B856-1110-888CFF2C430B}"/>
              </a:ext>
            </a:extLst>
          </p:cNvPr>
          <p:cNvSpPr txBox="1"/>
          <p:nvPr/>
        </p:nvSpPr>
        <p:spPr>
          <a:xfrm>
            <a:off x="1094642" y="1693985"/>
            <a:ext cx="10112619" cy="49673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400" b="1" spc="-25" dirty="0">
                <a:solidFill>
                  <a:srgbClr val="0070C0"/>
                </a:solidFill>
                <a:latin typeface="Arial"/>
                <a:cs typeface="Arial"/>
              </a:rPr>
              <a:t>DO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72720">
              <a:lnSpc>
                <a:spcPts val="2130"/>
              </a:lnSpc>
              <a:spcBef>
                <a:spcPts val="745"/>
              </a:spcBef>
            </a:pPr>
            <a:r>
              <a:rPr sz="1400" b="1" dirty="0">
                <a:solidFill>
                  <a:srgbClr val="0070C0"/>
                </a:solidFill>
                <a:latin typeface="Arial"/>
                <a:cs typeface="Arial"/>
              </a:rPr>
              <a:t>La</a:t>
            </a:r>
            <a:r>
              <a:rPr sz="1400" b="1" spc="-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70C0"/>
                </a:solidFill>
                <a:latin typeface="Arial"/>
                <a:cs typeface="Arial"/>
              </a:rPr>
              <a:t>gestion</a:t>
            </a:r>
            <a:r>
              <a:rPr sz="1400" b="1" spc="-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70C0"/>
                </a:solidFill>
                <a:latin typeface="Arial"/>
                <a:cs typeface="Arial"/>
              </a:rPr>
              <a:t>des</a:t>
            </a:r>
            <a:r>
              <a:rPr sz="1400" b="1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70C0"/>
                </a:solidFill>
                <a:latin typeface="Arial"/>
                <a:cs typeface="Arial"/>
              </a:rPr>
              <a:t>compétences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72720">
              <a:lnSpc>
                <a:spcPts val="2130"/>
              </a:lnSpc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Déterminer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les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compétences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et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les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vérifier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40"/>
              </a:spcBef>
            </a:pP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72720">
              <a:lnSpc>
                <a:spcPts val="2130"/>
              </a:lnSpc>
            </a:pPr>
            <a:r>
              <a:rPr sz="1400" b="1" spc="-10" dirty="0">
                <a:solidFill>
                  <a:srgbClr val="0070C0"/>
                </a:solidFill>
                <a:latin typeface="Arial"/>
                <a:cs typeface="Arial"/>
              </a:rPr>
              <a:t>Sensibilisation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72720">
              <a:lnSpc>
                <a:spcPts val="2130"/>
              </a:lnSpc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«</a:t>
            </a:r>
            <a:r>
              <a:rPr sz="1400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L’organisme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doit</a:t>
            </a:r>
            <a:r>
              <a:rPr sz="1400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s’assurer</a:t>
            </a:r>
            <a:r>
              <a:rPr sz="1400" spc="-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que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les</a:t>
            </a:r>
            <a:r>
              <a:rPr sz="1400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personnes</a:t>
            </a:r>
            <a:r>
              <a:rPr sz="1400" spc="-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effectuant</a:t>
            </a:r>
            <a:r>
              <a:rPr sz="1400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un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72720">
              <a:lnSpc>
                <a:spcPts val="2130"/>
              </a:lnSpc>
              <a:spcBef>
                <a:spcPts val="40"/>
              </a:spcBef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travail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sous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le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contrôle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de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l’organisme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sont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sensibilisées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à: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514984" indent="-342265">
              <a:lnSpc>
                <a:spcPts val="2130"/>
              </a:lnSpc>
              <a:buAutoNum type="alphaLcParenR"/>
              <a:tabLst>
                <a:tab pos="514984" algn="l"/>
              </a:tabLst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La politique 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qualité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514984" indent="-342265">
              <a:lnSpc>
                <a:spcPts val="2130"/>
              </a:lnSpc>
              <a:spcBef>
                <a:spcPts val="40"/>
              </a:spcBef>
              <a:buAutoNum type="alphaLcParenR"/>
              <a:tabLst>
                <a:tab pos="514984" algn="l"/>
              </a:tabLst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Aux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objectifs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qualité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pertinents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515620" marR="1997710" indent="-342900">
              <a:lnSpc>
                <a:spcPts val="2200"/>
              </a:lnSpc>
              <a:spcBef>
                <a:spcPts val="10"/>
              </a:spcBef>
              <a:buAutoNum type="alphaLcParenR"/>
              <a:tabLst>
                <a:tab pos="515620" algn="l"/>
              </a:tabLst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À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l’importance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de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leur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contribution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à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l’efficacité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du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SMQ,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50" dirty="0">
                <a:solidFill>
                  <a:srgbClr val="0070C0"/>
                </a:solidFill>
                <a:latin typeface="Arial"/>
                <a:cs typeface="Arial"/>
              </a:rPr>
              <a:t>y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compris</a:t>
            </a:r>
            <a:r>
              <a:rPr sz="1400" spc="-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aux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effets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bénéfiques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d’une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amélioration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des 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performances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514984" indent="-342265">
              <a:lnSpc>
                <a:spcPts val="2020"/>
              </a:lnSpc>
              <a:buAutoNum type="alphaLcParenR"/>
              <a:tabLst>
                <a:tab pos="514984" algn="l"/>
              </a:tabLst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Aux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répercutions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d’un</a:t>
            </a:r>
            <a:r>
              <a:rPr sz="1400" spc="-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non-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respect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des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exigences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du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SMQ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50" dirty="0">
                <a:solidFill>
                  <a:srgbClr val="0070C0"/>
                </a:solidFill>
                <a:latin typeface="Arial"/>
                <a:cs typeface="Arial"/>
              </a:rPr>
              <a:t>»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244475">
              <a:lnSpc>
                <a:spcPct val="100000"/>
              </a:lnSpc>
            </a:pPr>
            <a:r>
              <a:rPr sz="1400" b="1" dirty="0">
                <a:solidFill>
                  <a:srgbClr val="0070C0"/>
                </a:solidFill>
                <a:latin typeface="Arial"/>
                <a:cs typeface="Arial"/>
              </a:rPr>
              <a:t>Les</a:t>
            </a:r>
            <a:r>
              <a:rPr sz="1400" b="1" spc="-4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70C0"/>
                </a:solidFill>
                <a:latin typeface="Arial"/>
                <a:cs typeface="Arial"/>
              </a:rPr>
              <a:t>documents</a:t>
            </a:r>
            <a:r>
              <a:rPr sz="1400" b="1" spc="-4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70C0"/>
                </a:solidFill>
                <a:latin typeface="Arial"/>
                <a:cs typeface="Arial"/>
              </a:rPr>
              <a:t>qualité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831215">
              <a:lnSpc>
                <a:spcPct val="100000"/>
              </a:lnSpc>
              <a:spcBef>
                <a:spcPts val="1810"/>
              </a:spcBef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«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Manuel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Qualité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»,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«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Procédures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obligatoires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»,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«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Enregistrements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50" dirty="0">
                <a:solidFill>
                  <a:srgbClr val="0070C0"/>
                </a:solidFill>
                <a:latin typeface="Arial"/>
                <a:cs typeface="Arial"/>
              </a:rPr>
              <a:t>»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5240">
              <a:lnSpc>
                <a:spcPct val="100000"/>
              </a:lnSpc>
            </a:pPr>
            <a:r>
              <a:rPr sz="1400" b="1" dirty="0">
                <a:solidFill>
                  <a:schemeClr val="accent6"/>
                </a:solidFill>
                <a:latin typeface="Arial"/>
                <a:cs typeface="Arial"/>
              </a:rPr>
              <a:t>«</a:t>
            </a:r>
            <a:r>
              <a:rPr sz="1400" b="1" spc="-45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/>
                </a:solidFill>
                <a:latin typeface="Arial"/>
                <a:cs typeface="Arial"/>
              </a:rPr>
              <a:t>Informations</a:t>
            </a:r>
            <a:r>
              <a:rPr sz="1400" b="1" spc="-4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/>
                </a:solidFill>
                <a:latin typeface="Arial"/>
                <a:cs typeface="Arial"/>
              </a:rPr>
              <a:t>documentées</a:t>
            </a:r>
            <a:r>
              <a:rPr sz="1400" b="1" spc="-4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/>
                </a:solidFill>
                <a:latin typeface="Arial"/>
                <a:cs typeface="Arial"/>
              </a:rPr>
              <a:t>»,</a:t>
            </a:r>
            <a:r>
              <a:rPr sz="1400" b="1" spc="-45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/>
                </a:solidFill>
                <a:latin typeface="Arial"/>
                <a:cs typeface="Arial"/>
              </a:rPr>
              <a:t>«</a:t>
            </a:r>
            <a:r>
              <a:rPr sz="1400" b="1" spc="-4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/>
                </a:solidFill>
                <a:latin typeface="Arial"/>
                <a:cs typeface="Arial"/>
              </a:rPr>
              <a:t>conserver</a:t>
            </a:r>
            <a:r>
              <a:rPr sz="1400" b="1" spc="-45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/>
                </a:solidFill>
                <a:latin typeface="Arial"/>
                <a:cs typeface="Arial"/>
              </a:rPr>
              <a:t>des</a:t>
            </a:r>
            <a:r>
              <a:rPr sz="1400" b="1" spc="-4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/>
                </a:solidFill>
                <a:latin typeface="Arial"/>
                <a:cs typeface="Arial"/>
              </a:rPr>
              <a:t>informations</a:t>
            </a:r>
            <a:r>
              <a:rPr sz="1400" b="1" spc="-4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chemeClr val="accent6"/>
                </a:solidFill>
                <a:latin typeface="Arial"/>
                <a:cs typeface="Arial"/>
              </a:rPr>
              <a:t>documentées</a:t>
            </a:r>
            <a:r>
              <a:rPr sz="1400" b="1" spc="-4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chemeClr val="accent6"/>
                </a:solidFill>
                <a:latin typeface="Arial"/>
                <a:cs typeface="Arial"/>
              </a:rPr>
              <a:t>»</a:t>
            </a:r>
            <a:endParaRPr sz="1400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B1BD4C55-195D-8478-3447-64CCF6A7DD9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57212" y="1674944"/>
            <a:ext cx="1144530" cy="1080119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EA5FEC51-E8E8-283C-6C52-D9BEAC43627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57763" y="3644449"/>
            <a:ext cx="1364413" cy="1251885"/>
          </a:xfrm>
          <a:prstGeom prst="rect">
            <a:avLst/>
          </a:prstGeom>
        </p:spPr>
      </p:pic>
      <p:grpSp>
        <p:nvGrpSpPr>
          <p:cNvPr id="8" name="object 6">
            <a:extLst>
              <a:ext uri="{FF2B5EF4-FFF2-40B4-BE49-F238E27FC236}">
                <a16:creationId xmlns:a16="http://schemas.microsoft.com/office/drawing/2014/main" id="{BBE5F753-6816-58EA-4D73-462FB78A0A7C}"/>
              </a:ext>
            </a:extLst>
          </p:cNvPr>
          <p:cNvGrpSpPr/>
          <p:nvPr/>
        </p:nvGrpSpPr>
        <p:grpSpPr>
          <a:xfrm>
            <a:off x="2579463" y="5746797"/>
            <a:ext cx="3998595" cy="542290"/>
            <a:chOff x="2104678" y="5488890"/>
            <a:chExt cx="3998595" cy="542290"/>
          </a:xfrm>
        </p:grpSpPr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5C54E837-AEA6-90B5-C4BF-5C0DE0137E79}"/>
                </a:ext>
              </a:extLst>
            </p:cNvPr>
            <p:cNvSpPr/>
            <p:nvPr/>
          </p:nvSpPr>
          <p:spPr>
            <a:xfrm>
              <a:off x="2267743" y="5507940"/>
              <a:ext cx="3816985" cy="504190"/>
            </a:xfrm>
            <a:custGeom>
              <a:avLst/>
              <a:gdLst/>
              <a:ahLst/>
              <a:cxnLst/>
              <a:rect l="l" t="t" r="r" b="b"/>
              <a:pathLst>
                <a:path w="3816985" h="504189">
                  <a:moveTo>
                    <a:pt x="0" y="0"/>
                  </a:moveTo>
                  <a:lnTo>
                    <a:pt x="3816423" y="504055"/>
                  </a:lnTo>
                </a:path>
              </a:pathLst>
            </a:custGeom>
            <a:solidFill>
              <a:srgbClr val="F69E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8">
              <a:extLst>
                <a:ext uri="{FF2B5EF4-FFF2-40B4-BE49-F238E27FC236}">
                  <a16:creationId xmlns:a16="http://schemas.microsoft.com/office/drawing/2014/main" id="{7C1A069F-4CA3-D537-4CBA-3DAEF21F4E76}"/>
                </a:ext>
              </a:extLst>
            </p:cNvPr>
            <p:cNvSpPr/>
            <p:nvPr/>
          </p:nvSpPr>
          <p:spPr>
            <a:xfrm>
              <a:off x="2267743" y="5507940"/>
              <a:ext cx="3816985" cy="504190"/>
            </a:xfrm>
            <a:custGeom>
              <a:avLst/>
              <a:gdLst/>
              <a:ahLst/>
              <a:cxnLst/>
              <a:rect l="l" t="t" r="r" b="b"/>
              <a:pathLst>
                <a:path w="3816985" h="504189">
                  <a:moveTo>
                    <a:pt x="0" y="0"/>
                  </a:moveTo>
                  <a:lnTo>
                    <a:pt x="3816423" y="504055"/>
                  </a:lnTo>
                </a:path>
              </a:pathLst>
            </a:custGeom>
            <a:ln w="38099">
              <a:solidFill>
                <a:srgbClr val="FF2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B99AB50B-DEE9-24BD-AE37-5F686F04AF14}"/>
                </a:ext>
              </a:extLst>
            </p:cNvPr>
            <p:cNvSpPr/>
            <p:nvPr/>
          </p:nvSpPr>
          <p:spPr>
            <a:xfrm>
              <a:off x="2123728" y="5507940"/>
              <a:ext cx="3528695" cy="504190"/>
            </a:xfrm>
            <a:custGeom>
              <a:avLst/>
              <a:gdLst/>
              <a:ahLst/>
              <a:cxnLst/>
              <a:rect l="l" t="t" r="r" b="b"/>
              <a:pathLst>
                <a:path w="3528695" h="504189">
                  <a:moveTo>
                    <a:pt x="3528390" y="0"/>
                  </a:moveTo>
                  <a:lnTo>
                    <a:pt x="0" y="504055"/>
                  </a:lnTo>
                </a:path>
              </a:pathLst>
            </a:custGeom>
            <a:solidFill>
              <a:srgbClr val="F69E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5E737887-B5ED-7C19-FA97-8D4D4750307C}"/>
                </a:ext>
              </a:extLst>
            </p:cNvPr>
            <p:cNvSpPr/>
            <p:nvPr/>
          </p:nvSpPr>
          <p:spPr>
            <a:xfrm>
              <a:off x="2123728" y="5507940"/>
              <a:ext cx="3528695" cy="504190"/>
            </a:xfrm>
            <a:custGeom>
              <a:avLst/>
              <a:gdLst/>
              <a:ahLst/>
              <a:cxnLst/>
              <a:rect l="l" t="t" r="r" b="b"/>
              <a:pathLst>
                <a:path w="3528695" h="504189">
                  <a:moveTo>
                    <a:pt x="0" y="504055"/>
                  </a:moveTo>
                  <a:lnTo>
                    <a:pt x="3528391" y="0"/>
                  </a:lnTo>
                </a:path>
              </a:pathLst>
            </a:custGeom>
            <a:ln w="38099">
              <a:solidFill>
                <a:srgbClr val="FF2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57124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REALISATION DES ACTIVITES OPERATIONNELLES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1042BD9E-4F88-956A-2424-600AD44AAB73}"/>
              </a:ext>
            </a:extLst>
          </p:cNvPr>
          <p:cNvSpPr txBox="1"/>
          <p:nvPr/>
        </p:nvSpPr>
        <p:spPr>
          <a:xfrm>
            <a:off x="409512" y="2144251"/>
            <a:ext cx="2927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161616"/>
                </a:solidFill>
                <a:latin typeface="Arial"/>
                <a:cs typeface="Arial"/>
              </a:rPr>
              <a:t>DO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D081B04E-5F60-29CB-9BDB-A4768441308A}"/>
              </a:ext>
            </a:extLst>
          </p:cNvPr>
          <p:cNvSpPr txBox="1"/>
          <p:nvPr/>
        </p:nvSpPr>
        <p:spPr>
          <a:xfrm>
            <a:off x="1768804" y="2043921"/>
            <a:ext cx="7345045" cy="292388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360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Planification</a:t>
            </a:r>
            <a:r>
              <a:rPr sz="16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et</a:t>
            </a:r>
            <a:r>
              <a:rPr sz="1600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maitrise</a:t>
            </a:r>
            <a:r>
              <a:rPr sz="1600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opérationnelles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E3220FBB-088D-A491-5669-1AA8DF8A2E8B}"/>
              </a:ext>
            </a:extLst>
          </p:cNvPr>
          <p:cNvSpPr txBox="1"/>
          <p:nvPr/>
        </p:nvSpPr>
        <p:spPr>
          <a:xfrm>
            <a:off x="1768804" y="2547976"/>
            <a:ext cx="7345045" cy="292387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359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Exigences</a:t>
            </a:r>
            <a:r>
              <a:rPr sz="1600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relatives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aux</a:t>
            </a:r>
            <a:r>
              <a:rPr sz="1600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produits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et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services</a:t>
            </a:r>
            <a:endParaRPr sz="160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1B507472-AE5C-7866-AA01-5ED86675CD08}"/>
              </a:ext>
            </a:extLst>
          </p:cNvPr>
          <p:cNvSpPr txBox="1"/>
          <p:nvPr/>
        </p:nvSpPr>
        <p:spPr>
          <a:xfrm>
            <a:off x="1768804" y="3052031"/>
            <a:ext cx="7345045" cy="292387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359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Conception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et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développement</a:t>
            </a:r>
            <a:r>
              <a:rPr sz="1600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de</a:t>
            </a:r>
            <a:r>
              <a:rPr sz="1600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produits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et</a:t>
            </a:r>
            <a:r>
              <a:rPr sz="1600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services</a:t>
            </a:r>
            <a:endParaRPr sz="160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C5AD8543-85E5-298B-2D7F-0E3EAF1A8A46}"/>
              </a:ext>
            </a:extLst>
          </p:cNvPr>
          <p:cNvSpPr txBox="1"/>
          <p:nvPr/>
        </p:nvSpPr>
        <p:spPr>
          <a:xfrm>
            <a:off x="1768804" y="3628096"/>
            <a:ext cx="7345045" cy="292387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59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Maitrise</a:t>
            </a:r>
            <a:r>
              <a:rPr sz="16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des</a:t>
            </a:r>
            <a:r>
              <a:rPr sz="16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processus,</a:t>
            </a:r>
            <a:r>
              <a:rPr sz="16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produits</a:t>
            </a:r>
            <a:r>
              <a:rPr sz="16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et</a:t>
            </a:r>
            <a:r>
              <a:rPr sz="16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services</a:t>
            </a:r>
            <a:r>
              <a:rPr sz="16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par</a:t>
            </a:r>
            <a:r>
              <a:rPr sz="16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des</a:t>
            </a:r>
            <a:r>
              <a:rPr sz="16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prestataires</a:t>
            </a:r>
            <a:r>
              <a:rPr sz="1600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externes</a:t>
            </a:r>
            <a:endParaRPr sz="160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29D8E095-0248-1CEF-9DD5-632C4EC77BC0}"/>
              </a:ext>
            </a:extLst>
          </p:cNvPr>
          <p:cNvSpPr txBox="1"/>
          <p:nvPr/>
        </p:nvSpPr>
        <p:spPr>
          <a:xfrm>
            <a:off x="1768804" y="4132151"/>
            <a:ext cx="7345045" cy="292388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360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Production</a:t>
            </a:r>
            <a:r>
              <a:rPr sz="1600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et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prestation</a:t>
            </a:r>
            <a:r>
              <a:rPr sz="1600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de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service</a:t>
            </a:r>
            <a:endParaRPr sz="160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0443F368-4C0E-6CC4-3514-0E70312B5B14}"/>
              </a:ext>
            </a:extLst>
          </p:cNvPr>
          <p:cNvSpPr txBox="1"/>
          <p:nvPr/>
        </p:nvSpPr>
        <p:spPr>
          <a:xfrm>
            <a:off x="1768804" y="4636208"/>
            <a:ext cx="7345045" cy="292387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359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Libération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des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produits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et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services</a:t>
            </a:r>
            <a:endParaRPr sz="160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DE890E70-DE23-5323-4CD7-4DB171C2168D}"/>
              </a:ext>
            </a:extLst>
          </p:cNvPr>
          <p:cNvSpPr txBox="1"/>
          <p:nvPr/>
        </p:nvSpPr>
        <p:spPr>
          <a:xfrm>
            <a:off x="1768804" y="5140263"/>
            <a:ext cx="7345045" cy="292387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359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Maitrise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des</a:t>
            </a:r>
            <a:r>
              <a:rPr sz="1600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éléments</a:t>
            </a:r>
            <a:r>
              <a:rPr sz="1600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de</a:t>
            </a:r>
            <a:r>
              <a:rPr sz="1600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sortie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non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conformes</a:t>
            </a:r>
            <a:endParaRPr sz="160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2467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EVALUATION DE LA PERFORMANCE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FC44EEA6-625C-F788-3CF0-99615537E011}"/>
              </a:ext>
            </a:extLst>
          </p:cNvPr>
          <p:cNvSpPr txBox="1"/>
          <p:nvPr/>
        </p:nvSpPr>
        <p:spPr>
          <a:xfrm>
            <a:off x="268404" y="2144251"/>
            <a:ext cx="6578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CHECK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3707358E-AACC-0417-77B7-EAB45B4550EA}"/>
              </a:ext>
            </a:extLst>
          </p:cNvPr>
          <p:cNvSpPr txBox="1"/>
          <p:nvPr/>
        </p:nvSpPr>
        <p:spPr>
          <a:xfrm>
            <a:off x="1780527" y="1670077"/>
            <a:ext cx="3024505" cy="543738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55879" rIns="0" bIns="0" rtlCol="0">
            <a:spAutoFit/>
          </a:bodyPr>
          <a:lstStyle/>
          <a:p>
            <a:pPr marL="937894" marR="146685" indent="-779780">
              <a:lnSpc>
                <a:spcPts val="1900"/>
              </a:lnSpc>
              <a:spcBef>
                <a:spcPts val="439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Surveillance,</a:t>
            </a:r>
            <a:r>
              <a:rPr sz="1600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mesure,</a:t>
            </a:r>
            <a:r>
              <a:rPr sz="1600" spc="-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analyse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et</a:t>
            </a:r>
            <a:r>
              <a:rPr sz="1600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évaluation</a:t>
            </a:r>
            <a:endParaRPr sz="160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166F568B-A956-2DF4-7962-DC6FCB00C389}"/>
              </a:ext>
            </a:extLst>
          </p:cNvPr>
          <p:cNvSpPr txBox="1"/>
          <p:nvPr/>
        </p:nvSpPr>
        <p:spPr>
          <a:xfrm>
            <a:off x="1780527" y="2390156"/>
            <a:ext cx="3024505" cy="292387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887094">
              <a:lnSpc>
                <a:spcPct val="100000"/>
              </a:lnSpc>
              <a:spcBef>
                <a:spcPts val="359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Audit</a:t>
            </a:r>
            <a:r>
              <a:rPr sz="1600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interne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71ECBD6F-A75D-57AE-3D69-BB94A32D92BF}"/>
              </a:ext>
            </a:extLst>
          </p:cNvPr>
          <p:cNvSpPr txBox="1"/>
          <p:nvPr/>
        </p:nvSpPr>
        <p:spPr>
          <a:xfrm>
            <a:off x="1780527" y="2894213"/>
            <a:ext cx="3024505" cy="292388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667385">
              <a:lnSpc>
                <a:spcPct val="100000"/>
              </a:lnSpc>
              <a:spcBef>
                <a:spcPts val="360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Revue</a:t>
            </a:r>
            <a:r>
              <a:rPr sz="1600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de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direction</a:t>
            </a:r>
            <a:endParaRPr sz="160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9" name="object 7">
            <a:extLst>
              <a:ext uri="{FF2B5EF4-FFF2-40B4-BE49-F238E27FC236}">
                <a16:creationId xmlns:a16="http://schemas.microsoft.com/office/drawing/2014/main" id="{0FAA7AE7-0049-421E-F292-D75334BFE59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28600" y="4118349"/>
            <a:ext cx="2304255" cy="2304255"/>
          </a:xfrm>
          <a:prstGeom prst="rect">
            <a:avLst/>
          </a:prstGeom>
        </p:spPr>
      </p:pic>
      <p:sp>
        <p:nvSpPr>
          <p:cNvPr id="19" name="object 8">
            <a:extLst>
              <a:ext uri="{FF2B5EF4-FFF2-40B4-BE49-F238E27FC236}">
                <a16:creationId xmlns:a16="http://schemas.microsoft.com/office/drawing/2014/main" id="{82FF6C2F-1C84-7CFD-9165-72BEB09C514D}"/>
              </a:ext>
            </a:extLst>
          </p:cNvPr>
          <p:cNvSpPr txBox="1"/>
          <p:nvPr/>
        </p:nvSpPr>
        <p:spPr>
          <a:xfrm>
            <a:off x="6573422" y="1631089"/>
            <a:ext cx="25888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002060"/>
                </a:solidFill>
                <a:latin typeface="Arial"/>
                <a:cs typeface="Arial"/>
              </a:rPr>
              <a:t>Notion</a:t>
            </a:r>
            <a:r>
              <a:rPr sz="1600" b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2060"/>
                </a:solidFill>
                <a:latin typeface="Arial"/>
                <a:cs typeface="Arial"/>
              </a:rPr>
              <a:t>de</a:t>
            </a:r>
            <a:r>
              <a:rPr sz="16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sz="16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2060"/>
                </a:solidFill>
                <a:latin typeface="Arial"/>
                <a:cs typeface="Arial"/>
              </a:rPr>
              <a:t>performance</a:t>
            </a:r>
            <a:r>
              <a:rPr sz="16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002060"/>
                </a:solidFill>
                <a:latin typeface="Arial"/>
                <a:cs typeface="Arial"/>
              </a:rPr>
              <a:t>»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0" name="object 11">
            <a:extLst>
              <a:ext uri="{FF2B5EF4-FFF2-40B4-BE49-F238E27FC236}">
                <a16:creationId xmlns:a16="http://schemas.microsoft.com/office/drawing/2014/main" id="{1DE7BA12-0D98-F3EF-AC8D-B23F7859999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3016" y="2213473"/>
            <a:ext cx="3492498" cy="2120900"/>
          </a:xfrm>
          <a:prstGeom prst="rect">
            <a:avLst/>
          </a:prstGeom>
        </p:spPr>
      </p:pic>
      <p:sp>
        <p:nvSpPr>
          <p:cNvPr id="21" name="object 12">
            <a:extLst>
              <a:ext uri="{FF2B5EF4-FFF2-40B4-BE49-F238E27FC236}">
                <a16:creationId xmlns:a16="http://schemas.microsoft.com/office/drawing/2014/main" id="{C4794CBD-B412-68D2-69DA-0EDA2C07818E}"/>
              </a:ext>
            </a:extLst>
          </p:cNvPr>
          <p:cNvSpPr txBox="1"/>
          <p:nvPr/>
        </p:nvSpPr>
        <p:spPr>
          <a:xfrm>
            <a:off x="5367716" y="5447513"/>
            <a:ext cx="35604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002060"/>
                </a:solidFill>
                <a:latin typeface="Arial"/>
                <a:cs typeface="Arial"/>
              </a:rPr>
              <a:t>Notion</a:t>
            </a:r>
            <a:r>
              <a:rPr sz="1600" b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2060"/>
                </a:solidFill>
                <a:latin typeface="Arial"/>
                <a:cs typeface="Arial"/>
              </a:rPr>
              <a:t>de</a:t>
            </a:r>
            <a:r>
              <a:rPr sz="16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sz="16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2060"/>
                </a:solidFill>
                <a:latin typeface="Arial"/>
                <a:cs typeface="Arial"/>
              </a:rPr>
              <a:t>mesure</a:t>
            </a:r>
            <a:r>
              <a:rPr sz="16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2060"/>
                </a:solidFill>
                <a:latin typeface="Arial"/>
                <a:cs typeface="Arial"/>
              </a:rPr>
              <a:t>de</a:t>
            </a:r>
            <a:r>
              <a:rPr sz="16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2060"/>
                </a:solidFill>
                <a:latin typeface="Arial"/>
                <a:cs typeface="Arial"/>
              </a:rPr>
              <a:t>satisfaction</a:t>
            </a:r>
            <a:r>
              <a:rPr sz="16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002060"/>
                </a:solidFill>
                <a:latin typeface="Arial"/>
                <a:cs typeface="Arial"/>
              </a:rPr>
              <a:t>»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2520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AMELIORATION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5B20E6B6-DCAB-4EFB-CE74-C0F741DDCE32}"/>
              </a:ext>
            </a:extLst>
          </p:cNvPr>
          <p:cNvSpPr txBox="1"/>
          <p:nvPr/>
        </p:nvSpPr>
        <p:spPr>
          <a:xfrm>
            <a:off x="1901951" y="1851833"/>
            <a:ext cx="3024505" cy="543738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55879" rIns="0" bIns="0" rtlCol="0">
            <a:spAutoFit/>
          </a:bodyPr>
          <a:lstStyle/>
          <a:p>
            <a:pPr marL="1073785" marR="344170" indent="-717550">
              <a:lnSpc>
                <a:spcPts val="1900"/>
              </a:lnSpc>
              <a:spcBef>
                <a:spcPts val="439"/>
              </a:spcBef>
            </a:pP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Non-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conformités</a:t>
            </a:r>
            <a:r>
              <a:rPr sz="1600" spc="-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et</a:t>
            </a:r>
            <a:r>
              <a:rPr sz="1600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action corrective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1CC88791-E343-3F4F-A8DC-768A053840A3}"/>
              </a:ext>
            </a:extLst>
          </p:cNvPr>
          <p:cNvSpPr txBox="1"/>
          <p:nvPr/>
        </p:nvSpPr>
        <p:spPr>
          <a:xfrm>
            <a:off x="1901951" y="4516128"/>
            <a:ext cx="3024505" cy="292387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537210">
              <a:lnSpc>
                <a:spcPct val="100000"/>
              </a:lnSpc>
              <a:spcBef>
                <a:spcPts val="359"/>
              </a:spcBef>
            </a:pPr>
            <a:r>
              <a:rPr sz="1600" dirty="0">
                <a:solidFill>
                  <a:srgbClr val="002060"/>
                </a:solidFill>
                <a:latin typeface="Arial"/>
                <a:cs typeface="Arial"/>
              </a:rPr>
              <a:t>Amélioration</a:t>
            </a:r>
            <a:r>
              <a:rPr sz="1600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Arial"/>
                <a:cs typeface="Arial"/>
              </a:rPr>
              <a:t>continue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2" name="object 6">
            <a:extLst>
              <a:ext uri="{FF2B5EF4-FFF2-40B4-BE49-F238E27FC236}">
                <a16:creationId xmlns:a16="http://schemas.microsoft.com/office/drawing/2014/main" id="{7A52E1CA-0267-EBDE-1EF8-10042E648A3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82472" y="1779823"/>
            <a:ext cx="1512166" cy="1922336"/>
          </a:xfrm>
          <a:prstGeom prst="rect">
            <a:avLst/>
          </a:prstGeom>
        </p:spPr>
      </p:pic>
      <p:pic>
        <p:nvPicPr>
          <p:cNvPr id="13" name="object 7">
            <a:extLst>
              <a:ext uri="{FF2B5EF4-FFF2-40B4-BE49-F238E27FC236}">
                <a16:creationId xmlns:a16="http://schemas.microsoft.com/office/drawing/2014/main" id="{B2683393-5FE1-C4B0-877D-C2DC7C34FF0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86471" y="4708304"/>
            <a:ext cx="3651344" cy="1441320"/>
          </a:xfrm>
          <a:prstGeom prst="rect">
            <a:avLst/>
          </a:prstGeom>
        </p:spPr>
      </p:pic>
      <p:sp>
        <p:nvSpPr>
          <p:cNvPr id="14" name="object 8">
            <a:extLst>
              <a:ext uri="{FF2B5EF4-FFF2-40B4-BE49-F238E27FC236}">
                <a16:creationId xmlns:a16="http://schemas.microsoft.com/office/drawing/2014/main" id="{1393884B-7374-3317-F8C4-9B7AD31FA8C6}"/>
              </a:ext>
            </a:extLst>
          </p:cNvPr>
          <p:cNvSpPr txBox="1"/>
          <p:nvPr/>
        </p:nvSpPr>
        <p:spPr>
          <a:xfrm>
            <a:off x="360300" y="2197908"/>
            <a:ext cx="3911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161616"/>
                </a:solidFill>
                <a:latin typeface="Arial"/>
                <a:cs typeface="Arial"/>
              </a:rPr>
              <a:t>ACT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2258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PARTAGE D’EXPERIENCES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FBF19A26-CA78-6972-72CC-2E9C333C38A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05355" y="2241826"/>
            <a:ext cx="4781289" cy="3354039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621E43C6-C847-1EAE-772B-B35FCB33149D}"/>
              </a:ext>
            </a:extLst>
          </p:cNvPr>
          <p:cNvSpPr txBox="1"/>
          <p:nvPr/>
        </p:nvSpPr>
        <p:spPr>
          <a:xfrm>
            <a:off x="1901951" y="1851833"/>
            <a:ext cx="3690466" cy="300081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55879" rIns="0" bIns="0" rtlCol="0">
            <a:spAutoFit/>
          </a:bodyPr>
          <a:lstStyle/>
          <a:p>
            <a:pPr marL="1073785" marR="344170" indent="-717550">
              <a:lnSpc>
                <a:spcPts val="1900"/>
              </a:lnSpc>
              <a:spcBef>
                <a:spcPts val="439"/>
              </a:spcBef>
            </a:pPr>
            <a:r>
              <a:rPr lang="fr-FR" sz="1600" spc="-10" dirty="0">
                <a:solidFill>
                  <a:srgbClr val="002060"/>
                </a:solidFill>
                <a:latin typeface="Arial"/>
                <a:cs typeface="Arial"/>
              </a:rPr>
              <a:t>Les REX – retour d’expériences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5117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98574-FD20-0547-2A53-6AA40B01E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BAEE6DD5-32F9-A643-5EF8-4B5AE509A7EB}"/>
              </a:ext>
            </a:extLst>
          </p:cNvPr>
          <p:cNvGrpSpPr/>
          <p:nvPr/>
        </p:nvGrpSpPr>
        <p:grpSpPr>
          <a:xfrm>
            <a:off x="170687" y="178813"/>
            <a:ext cx="11816080" cy="6524752"/>
            <a:chOff x="128015" y="134110"/>
            <a:chExt cx="8862060" cy="4893564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AABF90B8-4603-419E-D19E-36A67904BF1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015" y="134110"/>
              <a:ext cx="8862060" cy="4893564"/>
            </a:xfrm>
            <a:prstGeom prst="rect">
              <a:avLst/>
            </a:prstGeom>
          </p:spPr>
        </p:pic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4C8029BE-2EA6-42E4-7D11-B541D80C99B2}"/>
                </a:ext>
              </a:extLst>
            </p:cNvPr>
            <p:cNvSpPr/>
            <p:nvPr/>
          </p:nvSpPr>
          <p:spPr>
            <a:xfrm>
              <a:off x="128015" y="152400"/>
              <a:ext cx="8862060" cy="4860290"/>
            </a:xfrm>
            <a:custGeom>
              <a:avLst/>
              <a:gdLst/>
              <a:ahLst/>
              <a:cxnLst/>
              <a:rect l="l" t="t" r="r" b="b"/>
              <a:pathLst>
                <a:path w="8862060" h="4860290">
                  <a:moveTo>
                    <a:pt x="8862060" y="0"/>
                  </a:moveTo>
                  <a:lnTo>
                    <a:pt x="0" y="0"/>
                  </a:lnTo>
                  <a:lnTo>
                    <a:pt x="0" y="4860036"/>
                  </a:lnTo>
                  <a:lnTo>
                    <a:pt x="8862060" y="4860036"/>
                  </a:lnTo>
                  <a:lnTo>
                    <a:pt x="8862060" y="0"/>
                  </a:lnTo>
                  <a:close/>
                </a:path>
              </a:pathLst>
            </a:custGeom>
            <a:solidFill>
              <a:srgbClr val="00479A">
                <a:alpha val="45097"/>
              </a:srgbClr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FBD70F5F-A404-1A74-51A6-C2D13CB38D8B}"/>
              </a:ext>
            </a:extLst>
          </p:cNvPr>
          <p:cNvSpPr txBox="1"/>
          <p:nvPr/>
        </p:nvSpPr>
        <p:spPr>
          <a:xfrm>
            <a:off x="1506727" y="4380910"/>
            <a:ext cx="9144000" cy="463418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2700" marR="5080" lvl="0" algn="ctr">
              <a:lnSpc>
                <a:spcPts val="3800"/>
              </a:lnSpc>
              <a:spcBef>
                <a:spcPts val="260"/>
              </a:spcBef>
              <a:defRPr/>
            </a:pP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OBJECTIFS – Animation QSE</a:t>
            </a: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B7C32005-9E26-FCBF-BBAA-5FB7FA851EDD}"/>
              </a:ext>
            </a:extLst>
          </p:cNvPr>
          <p:cNvPicPr/>
          <p:nvPr/>
        </p:nvPicPr>
        <p:blipFill>
          <a:blip r:embed="rId3"/>
          <a:srcRect l="11000" t="4000" r="11000" b="22000"/>
          <a:stretch>
            <a:fillRect/>
          </a:stretch>
        </p:blipFill>
        <p:spPr>
          <a:xfrm>
            <a:off x="4829334" y="746667"/>
            <a:ext cx="2533333" cy="2533333"/>
          </a:xfrm>
          <a:prstGeom prst="rect">
            <a:avLst/>
          </a:prstGeom>
        </p:spPr>
      </p:pic>
      <p:sp>
        <p:nvSpPr>
          <p:cNvPr id="40" name="QSSE">
            <a:extLst>
              <a:ext uri="{FF2B5EF4-FFF2-40B4-BE49-F238E27FC236}">
                <a16:creationId xmlns:a16="http://schemas.microsoft.com/office/drawing/2014/main" id="{D88DC65E-9AC7-D8A9-34BC-C3E4725EF560}"/>
              </a:ext>
            </a:extLst>
          </p:cNvPr>
          <p:cNvSpPr txBox="1"/>
          <p:nvPr/>
        </p:nvSpPr>
        <p:spPr>
          <a:xfrm>
            <a:off x="440000" y="347662"/>
            <a:ext cx="1185324" cy="45134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fr-FR" sz="2933" b="1" spc="267" dirty="0">
                <a:solidFill>
                  <a:srgbClr val="FFFFFF"/>
                </a:solidFill>
                <a:latin typeface="Arial"/>
              </a:rPr>
              <a:t>QSSE</a:t>
            </a:r>
          </a:p>
        </p:txBody>
      </p:sp>
      <p:sp>
        <p:nvSpPr>
          <p:cNvPr id="41" name="AGAPE wordmark">
            <a:extLst>
              <a:ext uri="{FF2B5EF4-FFF2-40B4-BE49-F238E27FC236}">
                <a16:creationId xmlns:a16="http://schemas.microsoft.com/office/drawing/2014/main" id="{CC457C6E-CD98-31C0-7BB8-6303A82CB1CA}"/>
              </a:ext>
            </a:extLst>
          </p:cNvPr>
          <p:cNvSpPr txBox="1"/>
          <p:nvPr/>
        </p:nvSpPr>
        <p:spPr>
          <a:xfrm>
            <a:off x="4906382" y="3368116"/>
            <a:ext cx="2379241" cy="410433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fr-FR" sz="2667" b="1" spc="267" dirty="0">
                <a:solidFill>
                  <a:srgbClr val="FFFFFF"/>
                </a:solidFill>
                <a:latin typeface="Georgia"/>
              </a:rPr>
              <a:t>AGAPE SAS</a:t>
            </a:r>
          </a:p>
        </p:txBody>
      </p:sp>
      <p:sp>
        <p:nvSpPr>
          <p:cNvPr id="42" name="date">
            <a:extLst>
              <a:ext uri="{FF2B5EF4-FFF2-40B4-BE49-F238E27FC236}">
                <a16:creationId xmlns:a16="http://schemas.microsoft.com/office/drawing/2014/main" id="{39FF3E37-465A-550D-6D2D-4A6DCA5167F8}"/>
              </a:ext>
            </a:extLst>
          </p:cNvPr>
          <p:cNvSpPr txBox="1"/>
          <p:nvPr/>
        </p:nvSpPr>
        <p:spPr>
          <a:xfrm>
            <a:off x="9413334" y="6186667"/>
            <a:ext cx="2453333" cy="44000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r"/>
            <a:r>
              <a:rPr lang="fr-FR" sz="2133" b="1" spc="267" dirty="0">
                <a:solidFill>
                  <a:srgbClr val="FFFFFF"/>
                </a:solidFill>
                <a:latin typeface="Arial"/>
              </a:rPr>
              <a:t>JUIN 2026</a:t>
            </a:r>
          </a:p>
        </p:txBody>
      </p:sp>
    </p:spTree>
    <p:extLst>
      <p:ext uri="{BB962C8B-B14F-4D97-AF65-F5344CB8AC3E}">
        <p14:creationId xmlns:p14="http://schemas.microsoft.com/office/powerpoint/2010/main" val="2323632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A3583-5B9B-7E4A-98E6-293AFB78AA0A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altLang="fr-FR" dirty="0">
                <a:latin typeface="Calibri"/>
                <a:cs typeface="Calibri"/>
              </a:rPr>
              <a:t>OBJECTIFS QSSE</a:t>
            </a:r>
            <a:endParaRPr lang="fr-FR" alt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2466180" y="3675242"/>
            <a:ext cx="1536171" cy="297468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1333" b="1">
                <a:solidFill>
                  <a:srgbClr val="FFFFFF"/>
                </a:solidFill>
                <a:latin typeface="Calibri"/>
                <a:cs typeface="Calibri"/>
              </a:rPr>
              <a:t>Entrepreneuriat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2228810" y="2772846"/>
            <a:ext cx="3750397" cy="461679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lvl="0" algn="ctr"/>
            <a:r>
              <a:rPr lang="fr-FR" sz="2400" dirty="0">
                <a:solidFill>
                  <a:schemeClr val="bg1"/>
                </a:solidFill>
                <a:cs typeface="Calibri"/>
              </a:rPr>
              <a:t>A MODIFIER</a:t>
            </a:r>
            <a:endParaRPr lang="fr-FR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B0CC0E-918A-3BC2-6A6F-EB7E99583B24}"/>
              </a:ext>
            </a:extLst>
          </p:cNvPr>
          <p:cNvSpPr txBox="1"/>
          <p:nvPr/>
        </p:nvSpPr>
        <p:spPr>
          <a:xfrm>
            <a:off x="2030730" y="1772579"/>
            <a:ext cx="9784771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0990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  <a:p>
            <a:pPr marL="380990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  <a:p>
            <a:pPr marL="838179" lvl="1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7BC37BE-76B2-47E5-BD2D-3F687BD88987}"/>
              </a:ext>
            </a:extLst>
          </p:cNvPr>
          <p:cNvSpPr txBox="1"/>
          <p:nvPr/>
        </p:nvSpPr>
        <p:spPr>
          <a:xfrm>
            <a:off x="1673508" y="2244146"/>
            <a:ext cx="7857490" cy="25882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55600" marR="5080" indent="-342900">
              <a:lnSpc>
                <a:spcPct val="100699"/>
              </a:lnSpc>
              <a:spcBef>
                <a:spcPts val="80"/>
              </a:spcBef>
              <a:buChar char="•"/>
              <a:tabLst>
                <a:tab pos="355600" algn="l"/>
              </a:tabLst>
            </a:pP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Distinguer</a:t>
            </a:r>
            <a:r>
              <a:rPr sz="2400" spc="-6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les</a:t>
            </a:r>
            <a:r>
              <a:rPr sz="2400" spc="-6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7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principes</a:t>
            </a:r>
            <a:r>
              <a:rPr sz="2400" spc="-6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Management</a:t>
            </a:r>
            <a:r>
              <a:rPr sz="2400" spc="-6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la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Qualité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selon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la</a:t>
            </a:r>
            <a:r>
              <a:rPr sz="2400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norme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ISO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9001</a:t>
            </a:r>
            <a:r>
              <a:rPr sz="2400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version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2015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0"/>
              </a:spcBef>
              <a:buFont typeface="Arial"/>
              <a:buChar char="•"/>
            </a:pPr>
            <a:endParaRPr sz="2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Identifier</a:t>
            </a:r>
            <a:r>
              <a:rPr sz="2400" spc="-7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les</a:t>
            </a:r>
            <a:r>
              <a:rPr sz="2400" spc="-7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nouvelles</a:t>
            </a:r>
            <a:r>
              <a:rPr sz="2400" spc="-7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approches</a:t>
            </a:r>
            <a:r>
              <a:rPr sz="2400" spc="-7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2400" spc="-6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la</a:t>
            </a:r>
            <a:r>
              <a:rPr sz="2400" spc="-6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version</a:t>
            </a:r>
            <a:r>
              <a:rPr sz="2400" spc="-6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2015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355600" marR="563880" indent="-342900">
              <a:lnSpc>
                <a:spcPct val="100699"/>
              </a:lnSpc>
              <a:buChar char="•"/>
              <a:tabLst>
                <a:tab pos="355600" algn="l"/>
              </a:tabLst>
            </a:pP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Partage</a:t>
            </a:r>
            <a:r>
              <a:rPr sz="2400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des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connaissances</a:t>
            </a:r>
            <a:r>
              <a:rPr sz="2400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sur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les</a:t>
            </a:r>
            <a:r>
              <a:rPr sz="2400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exigences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2400" spc="-4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la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nouvelle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version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2400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la</a:t>
            </a:r>
            <a:r>
              <a:rPr sz="240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norme</a:t>
            </a:r>
            <a:r>
              <a:rPr sz="2400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ISO</a:t>
            </a:r>
            <a:r>
              <a:rPr sz="2400" spc="-6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9001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5038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SWOT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621E43C6-C847-1EAE-772B-B35FCB33149D}"/>
              </a:ext>
            </a:extLst>
          </p:cNvPr>
          <p:cNvSpPr txBox="1"/>
          <p:nvPr/>
        </p:nvSpPr>
        <p:spPr>
          <a:xfrm>
            <a:off x="1901951" y="1851833"/>
            <a:ext cx="3690466" cy="300081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55879" rIns="0" bIns="0" rtlCol="0">
            <a:spAutoFit/>
          </a:bodyPr>
          <a:lstStyle/>
          <a:p>
            <a:pPr marL="1073785" marR="344170" indent="-717550">
              <a:lnSpc>
                <a:spcPts val="1900"/>
              </a:lnSpc>
              <a:spcBef>
                <a:spcPts val="439"/>
              </a:spcBef>
            </a:pPr>
            <a:r>
              <a:rPr lang="fr-FR" sz="1600" spc="-10" dirty="0">
                <a:solidFill>
                  <a:srgbClr val="002060"/>
                </a:solidFill>
                <a:latin typeface="Arial"/>
                <a:cs typeface="Arial"/>
              </a:rPr>
              <a:t>SWOT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88203954-65C1-64F2-1880-9D1FEFC82670}"/>
              </a:ext>
            </a:extLst>
          </p:cNvPr>
          <p:cNvSpPr txBox="1"/>
          <p:nvPr/>
        </p:nvSpPr>
        <p:spPr>
          <a:xfrm>
            <a:off x="320302" y="2133601"/>
            <a:ext cx="46520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70C0"/>
                </a:solidFill>
                <a:latin typeface="Arial"/>
                <a:cs typeface="Arial"/>
              </a:rPr>
              <a:t>PLAN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3112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 D’ACTIONS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DDB612A1-0AF1-6703-7B21-0E6CF621974A}"/>
              </a:ext>
            </a:extLst>
          </p:cNvPr>
          <p:cNvSpPr txBox="1"/>
          <p:nvPr/>
        </p:nvSpPr>
        <p:spPr>
          <a:xfrm>
            <a:off x="7251799" y="7086755"/>
            <a:ext cx="1369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61616"/>
                </a:solidFill>
                <a:latin typeface="Arial"/>
                <a:cs typeface="Arial"/>
              </a:rPr>
              <a:t>Communication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621E43C6-C847-1EAE-772B-B35FCB33149D}"/>
              </a:ext>
            </a:extLst>
          </p:cNvPr>
          <p:cNvSpPr txBox="1"/>
          <p:nvPr/>
        </p:nvSpPr>
        <p:spPr>
          <a:xfrm>
            <a:off x="1901951" y="1851833"/>
            <a:ext cx="3690466" cy="300081"/>
          </a:xfrm>
          <a:prstGeom prst="rect">
            <a:avLst/>
          </a:prstGeom>
          <a:ln w="38099">
            <a:solidFill>
              <a:srgbClr val="FF7C00"/>
            </a:solidFill>
          </a:ln>
        </p:spPr>
        <p:txBody>
          <a:bodyPr vert="horz" wrap="square" lIns="0" tIns="55879" rIns="0" bIns="0" rtlCol="0">
            <a:spAutoFit/>
          </a:bodyPr>
          <a:lstStyle/>
          <a:p>
            <a:pPr marL="1073785" marR="344170" indent="-717550">
              <a:lnSpc>
                <a:spcPts val="1900"/>
              </a:lnSpc>
              <a:spcBef>
                <a:spcPts val="439"/>
              </a:spcBef>
            </a:pPr>
            <a:r>
              <a:rPr lang="fr-FR" sz="1600" spc="-10" dirty="0">
                <a:solidFill>
                  <a:srgbClr val="002060"/>
                </a:solidFill>
                <a:latin typeface="Arial"/>
                <a:cs typeface="Arial"/>
              </a:rPr>
              <a:t>Plan d’actions</a:t>
            </a:r>
            <a:endParaRPr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88203954-65C1-64F2-1880-9D1FEFC82670}"/>
              </a:ext>
            </a:extLst>
          </p:cNvPr>
          <p:cNvSpPr txBox="1"/>
          <p:nvPr/>
        </p:nvSpPr>
        <p:spPr>
          <a:xfrm>
            <a:off x="320302" y="2133601"/>
            <a:ext cx="46520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70C0"/>
                </a:solidFill>
                <a:latin typeface="Arial"/>
                <a:cs typeface="Arial"/>
              </a:rPr>
              <a:t>PLAN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3182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A3583-5B9B-7E4A-98E6-293AFB78AA0A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altLang="fr-FR" dirty="0">
                <a:latin typeface="Calibri"/>
                <a:cs typeface="Calibri"/>
              </a:rPr>
              <a:t>FOCUS OBJECTIFS QSSE Process &amp; Industrie</a:t>
            </a:r>
            <a:endParaRPr lang="fr-FR" alt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2466180" y="3675242"/>
            <a:ext cx="1536171" cy="297468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1333" b="1">
                <a:solidFill>
                  <a:srgbClr val="FFFFFF"/>
                </a:solidFill>
                <a:latin typeface="Calibri"/>
                <a:cs typeface="Calibri"/>
              </a:rPr>
              <a:t>Entrepreneuriat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2228810" y="2772846"/>
            <a:ext cx="3750397" cy="461679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lvl="0" algn="ctr"/>
            <a:r>
              <a:rPr lang="fr-FR" sz="2400">
                <a:solidFill>
                  <a:schemeClr val="bg1"/>
                </a:solidFill>
                <a:cs typeface="Calibri"/>
              </a:rPr>
              <a:t>A MODIFIER</a:t>
            </a:r>
            <a:endParaRPr lang="fr-FR" sz="24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B0CC0E-918A-3BC2-6A6F-EB7E99583B24}"/>
              </a:ext>
            </a:extLst>
          </p:cNvPr>
          <p:cNvSpPr txBox="1"/>
          <p:nvPr/>
        </p:nvSpPr>
        <p:spPr>
          <a:xfrm>
            <a:off x="1016684" y="1537535"/>
            <a:ext cx="9784771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0990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  <a:p>
            <a:pPr marL="380990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  <a:p>
            <a:pPr marL="838179" lvl="1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44289479-2CAB-8CED-BBE0-E6C62C995EB3}"/>
              </a:ext>
            </a:extLst>
          </p:cNvPr>
          <p:cNvGraphicFramePr/>
          <p:nvPr/>
        </p:nvGraphicFramePr>
        <p:xfrm>
          <a:off x="2466180" y="1461405"/>
          <a:ext cx="7693819" cy="4756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2743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64D68-C829-45BF-CCA9-EB6F318F1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0E6403DA-E254-AC3D-0471-126E966B9C84}"/>
              </a:ext>
            </a:extLst>
          </p:cNvPr>
          <p:cNvGrpSpPr/>
          <p:nvPr/>
        </p:nvGrpSpPr>
        <p:grpSpPr>
          <a:xfrm>
            <a:off x="170687" y="178813"/>
            <a:ext cx="11816080" cy="6524752"/>
            <a:chOff x="128015" y="134110"/>
            <a:chExt cx="8862060" cy="4893564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80DD6607-4406-2758-94D4-2FE01462A00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015" y="134110"/>
              <a:ext cx="8862060" cy="4893564"/>
            </a:xfrm>
            <a:prstGeom prst="rect">
              <a:avLst/>
            </a:prstGeom>
          </p:spPr>
        </p:pic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0CE073D-F013-9409-0D64-083E25F824CE}"/>
                </a:ext>
              </a:extLst>
            </p:cNvPr>
            <p:cNvSpPr/>
            <p:nvPr/>
          </p:nvSpPr>
          <p:spPr>
            <a:xfrm>
              <a:off x="128015" y="152400"/>
              <a:ext cx="8862060" cy="4860290"/>
            </a:xfrm>
            <a:custGeom>
              <a:avLst/>
              <a:gdLst/>
              <a:ahLst/>
              <a:cxnLst/>
              <a:rect l="l" t="t" r="r" b="b"/>
              <a:pathLst>
                <a:path w="8862060" h="4860290">
                  <a:moveTo>
                    <a:pt x="8862060" y="0"/>
                  </a:moveTo>
                  <a:lnTo>
                    <a:pt x="0" y="0"/>
                  </a:lnTo>
                  <a:lnTo>
                    <a:pt x="0" y="4860036"/>
                  </a:lnTo>
                  <a:lnTo>
                    <a:pt x="8862060" y="4860036"/>
                  </a:lnTo>
                  <a:lnTo>
                    <a:pt x="8862060" y="0"/>
                  </a:lnTo>
                  <a:close/>
                </a:path>
              </a:pathLst>
            </a:custGeom>
            <a:solidFill>
              <a:srgbClr val="00479A">
                <a:alpha val="45097"/>
              </a:srgbClr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BE7F8118-C25B-5D45-2EA7-5488F7DE2D20}"/>
              </a:ext>
            </a:extLst>
          </p:cNvPr>
          <p:cNvSpPr txBox="1"/>
          <p:nvPr/>
        </p:nvSpPr>
        <p:spPr>
          <a:xfrm>
            <a:off x="1506727" y="4380910"/>
            <a:ext cx="9144000" cy="1503831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2700" marR="5080" lvl="0" algn="ctr">
              <a:lnSpc>
                <a:spcPts val="3800"/>
              </a:lnSpc>
              <a:spcBef>
                <a:spcPts val="260"/>
              </a:spcBef>
              <a:defRPr/>
            </a:pP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SYSTEME</a:t>
            </a:r>
            <a:r>
              <a:rPr lang="fr-FR" sz="2800" b="1" kern="0" spc="-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lang="fr-FR" sz="2800" b="1" kern="0" spc="-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MANAGEMENT</a:t>
            </a:r>
            <a:r>
              <a:rPr lang="fr-FR" sz="2800" b="1" kern="0" spc="-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lang="fr-FR" sz="2800" b="1" kern="0" spc="-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spc="-25" dirty="0">
                <a:solidFill>
                  <a:schemeClr val="bg1"/>
                </a:solidFill>
                <a:latin typeface="Arial"/>
                <a:cs typeface="Arial"/>
              </a:rPr>
              <a:t>LA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QUALITE</a:t>
            </a:r>
            <a:r>
              <a:rPr lang="fr-FR" sz="2800" b="1" kern="0" spc="-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:</a:t>
            </a:r>
            <a:r>
              <a:rPr lang="fr-FR" sz="2800" b="1" kern="0" spc="-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12700" marR="5080" lvl="0" algn="ctr">
              <a:lnSpc>
                <a:spcPts val="3800"/>
              </a:lnSpc>
              <a:spcBef>
                <a:spcPts val="260"/>
              </a:spcBef>
              <a:defRPr/>
            </a:pPr>
            <a:r>
              <a:rPr lang="fr-FR" sz="2800" b="1" kern="0" spc="-10" dirty="0">
                <a:solidFill>
                  <a:schemeClr val="bg1"/>
                </a:solidFill>
                <a:latin typeface="Arial"/>
                <a:cs typeface="Arial"/>
              </a:rPr>
              <a:t>NORME</a:t>
            </a:r>
            <a:endParaRPr lang="fr-FR" sz="2800" b="1" kern="0" dirty="0">
              <a:solidFill>
                <a:schemeClr val="bg1"/>
              </a:solidFill>
              <a:latin typeface="Arial"/>
              <a:cs typeface="Arial"/>
            </a:endParaRPr>
          </a:p>
          <a:p>
            <a:pPr lvl="0" algn="ctr">
              <a:lnSpc>
                <a:spcPts val="3679"/>
              </a:lnSpc>
              <a:defRPr/>
            </a:pPr>
            <a:r>
              <a:rPr lang="fr-FR" sz="2800" b="1" kern="0" dirty="0">
                <a:solidFill>
                  <a:schemeClr val="bg1"/>
                </a:solidFill>
                <a:latin typeface="Arial"/>
                <a:cs typeface="Arial"/>
              </a:rPr>
              <a:t>Mesure de la performance</a:t>
            </a:r>
            <a:endParaRPr lang="fr-FR" sz="3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63BC89EC-253B-EAC9-E089-9DA95B11E109}"/>
              </a:ext>
            </a:extLst>
          </p:cNvPr>
          <p:cNvPicPr/>
          <p:nvPr/>
        </p:nvPicPr>
        <p:blipFill>
          <a:blip r:embed="rId3"/>
          <a:srcRect l="11000" t="4000" r="11000" b="22000"/>
          <a:stretch>
            <a:fillRect/>
          </a:stretch>
        </p:blipFill>
        <p:spPr>
          <a:xfrm>
            <a:off x="4829334" y="746667"/>
            <a:ext cx="2533333" cy="2533333"/>
          </a:xfrm>
          <a:prstGeom prst="rect">
            <a:avLst/>
          </a:prstGeom>
        </p:spPr>
      </p:pic>
      <p:sp>
        <p:nvSpPr>
          <p:cNvPr id="40" name="QSSE">
            <a:extLst>
              <a:ext uri="{FF2B5EF4-FFF2-40B4-BE49-F238E27FC236}">
                <a16:creationId xmlns:a16="http://schemas.microsoft.com/office/drawing/2014/main" id="{8DBC1D31-E6C7-E779-7487-2F85159B21D1}"/>
              </a:ext>
            </a:extLst>
          </p:cNvPr>
          <p:cNvSpPr txBox="1"/>
          <p:nvPr/>
        </p:nvSpPr>
        <p:spPr>
          <a:xfrm>
            <a:off x="440000" y="347662"/>
            <a:ext cx="1185324" cy="45134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fr-FR" sz="2933" b="1" spc="267" dirty="0">
                <a:solidFill>
                  <a:srgbClr val="FFFFFF"/>
                </a:solidFill>
                <a:latin typeface="Arial"/>
              </a:rPr>
              <a:t>QSSE</a:t>
            </a:r>
          </a:p>
        </p:txBody>
      </p:sp>
      <p:sp>
        <p:nvSpPr>
          <p:cNvPr id="41" name="AGAPE wordmark">
            <a:extLst>
              <a:ext uri="{FF2B5EF4-FFF2-40B4-BE49-F238E27FC236}">
                <a16:creationId xmlns:a16="http://schemas.microsoft.com/office/drawing/2014/main" id="{00245D31-44DD-3D00-1860-8C71FA4A3B29}"/>
              </a:ext>
            </a:extLst>
          </p:cNvPr>
          <p:cNvSpPr txBox="1"/>
          <p:nvPr/>
        </p:nvSpPr>
        <p:spPr>
          <a:xfrm>
            <a:off x="4906382" y="3368116"/>
            <a:ext cx="2379241" cy="410433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fr-FR" sz="2667" b="1" spc="267" dirty="0">
                <a:solidFill>
                  <a:srgbClr val="FFFFFF"/>
                </a:solidFill>
                <a:latin typeface="Georgia"/>
              </a:rPr>
              <a:t>AGAPE SAS</a:t>
            </a:r>
          </a:p>
        </p:txBody>
      </p:sp>
      <p:sp>
        <p:nvSpPr>
          <p:cNvPr id="42" name="date">
            <a:extLst>
              <a:ext uri="{FF2B5EF4-FFF2-40B4-BE49-F238E27FC236}">
                <a16:creationId xmlns:a16="http://schemas.microsoft.com/office/drawing/2014/main" id="{C16E3EBA-B2A8-C12B-D0AD-33D2E0B59AB9}"/>
              </a:ext>
            </a:extLst>
          </p:cNvPr>
          <p:cNvSpPr txBox="1"/>
          <p:nvPr/>
        </p:nvSpPr>
        <p:spPr>
          <a:xfrm>
            <a:off x="9413334" y="6186667"/>
            <a:ext cx="2453333" cy="440000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r"/>
            <a:r>
              <a:rPr lang="fr-FR" sz="2133" b="1" spc="267" dirty="0">
                <a:solidFill>
                  <a:srgbClr val="FFFFFF"/>
                </a:solidFill>
                <a:latin typeface="Arial"/>
              </a:rPr>
              <a:t>JUIN 2026</a:t>
            </a:r>
          </a:p>
        </p:txBody>
      </p:sp>
    </p:spTree>
    <p:extLst>
      <p:ext uri="{BB962C8B-B14F-4D97-AF65-F5344CB8AC3E}">
        <p14:creationId xmlns:p14="http://schemas.microsoft.com/office/powerpoint/2010/main" val="3837415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A3583-5B9B-7E4A-98E6-293AFB78AA0A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altLang="fr-FR" dirty="0">
                <a:latin typeface="Calibri"/>
                <a:cs typeface="Calibri"/>
              </a:rPr>
              <a:t>MATURITE D’UN PROCESSUS – Management exemple</a:t>
            </a:r>
            <a:endParaRPr lang="fr-FR" alt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2466180" y="3675242"/>
            <a:ext cx="1536171" cy="297468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1333" b="1">
                <a:solidFill>
                  <a:srgbClr val="FFFFFF"/>
                </a:solidFill>
                <a:latin typeface="Calibri"/>
                <a:cs typeface="Calibri"/>
              </a:rPr>
              <a:t>Entrepreneuriat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2228810" y="2772846"/>
            <a:ext cx="3750397" cy="461679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lvl="0" algn="ctr"/>
            <a:r>
              <a:rPr lang="fr-FR" sz="2400">
                <a:solidFill>
                  <a:schemeClr val="bg1"/>
                </a:solidFill>
                <a:cs typeface="Calibri"/>
              </a:rPr>
              <a:t>A MODIFIER</a:t>
            </a:r>
            <a:endParaRPr lang="fr-FR" sz="24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B0CC0E-918A-3BC2-6A6F-EB7E99583B24}"/>
              </a:ext>
            </a:extLst>
          </p:cNvPr>
          <p:cNvSpPr txBox="1"/>
          <p:nvPr/>
        </p:nvSpPr>
        <p:spPr>
          <a:xfrm>
            <a:off x="1016684" y="1537535"/>
            <a:ext cx="9784771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0990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  <a:p>
            <a:pPr marL="380990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  <a:p>
            <a:pPr marL="838179" lvl="1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5B1367-759D-A6CD-BA9E-580AF9618C0A}"/>
              </a:ext>
            </a:extLst>
          </p:cNvPr>
          <p:cNvGraphicFramePr>
            <a:graphicFrameLocks noGrp="1"/>
          </p:cNvGraphicFramePr>
          <p:nvPr/>
        </p:nvGraphicFramePr>
        <p:xfrm>
          <a:off x="838201" y="1906169"/>
          <a:ext cx="10515597" cy="4190249"/>
        </p:xfrm>
        <a:graphic>
          <a:graphicData uri="http://schemas.openxmlformats.org/drawingml/2006/table">
            <a:tbl>
              <a:tblPr/>
              <a:tblGrid>
                <a:gridCol w="1579075">
                  <a:extLst>
                    <a:ext uri="{9D8B030D-6E8A-4147-A177-3AD203B41FA5}">
                      <a16:colId xmlns:a16="http://schemas.microsoft.com/office/drawing/2014/main" val="3587651147"/>
                    </a:ext>
                  </a:extLst>
                </a:gridCol>
                <a:gridCol w="801684">
                  <a:extLst>
                    <a:ext uri="{9D8B030D-6E8A-4147-A177-3AD203B41FA5}">
                      <a16:colId xmlns:a16="http://schemas.microsoft.com/office/drawing/2014/main" val="1031815272"/>
                    </a:ext>
                  </a:extLst>
                </a:gridCol>
                <a:gridCol w="801684">
                  <a:extLst>
                    <a:ext uri="{9D8B030D-6E8A-4147-A177-3AD203B41FA5}">
                      <a16:colId xmlns:a16="http://schemas.microsoft.com/office/drawing/2014/main" val="2897098541"/>
                    </a:ext>
                  </a:extLst>
                </a:gridCol>
                <a:gridCol w="801684">
                  <a:extLst>
                    <a:ext uri="{9D8B030D-6E8A-4147-A177-3AD203B41FA5}">
                      <a16:colId xmlns:a16="http://schemas.microsoft.com/office/drawing/2014/main" val="3909603572"/>
                    </a:ext>
                  </a:extLst>
                </a:gridCol>
                <a:gridCol w="801684">
                  <a:extLst>
                    <a:ext uri="{9D8B030D-6E8A-4147-A177-3AD203B41FA5}">
                      <a16:colId xmlns:a16="http://schemas.microsoft.com/office/drawing/2014/main" val="2915045513"/>
                    </a:ext>
                  </a:extLst>
                </a:gridCol>
                <a:gridCol w="801684">
                  <a:extLst>
                    <a:ext uri="{9D8B030D-6E8A-4147-A177-3AD203B41FA5}">
                      <a16:colId xmlns:a16="http://schemas.microsoft.com/office/drawing/2014/main" val="4133945055"/>
                    </a:ext>
                  </a:extLst>
                </a:gridCol>
                <a:gridCol w="801684">
                  <a:extLst>
                    <a:ext uri="{9D8B030D-6E8A-4147-A177-3AD203B41FA5}">
                      <a16:colId xmlns:a16="http://schemas.microsoft.com/office/drawing/2014/main" val="863217585"/>
                    </a:ext>
                  </a:extLst>
                </a:gridCol>
                <a:gridCol w="801684">
                  <a:extLst>
                    <a:ext uri="{9D8B030D-6E8A-4147-A177-3AD203B41FA5}">
                      <a16:colId xmlns:a16="http://schemas.microsoft.com/office/drawing/2014/main" val="1332500148"/>
                    </a:ext>
                  </a:extLst>
                </a:gridCol>
                <a:gridCol w="801684">
                  <a:extLst>
                    <a:ext uri="{9D8B030D-6E8A-4147-A177-3AD203B41FA5}">
                      <a16:colId xmlns:a16="http://schemas.microsoft.com/office/drawing/2014/main" val="3327599524"/>
                    </a:ext>
                  </a:extLst>
                </a:gridCol>
                <a:gridCol w="458105">
                  <a:extLst>
                    <a:ext uri="{9D8B030D-6E8A-4147-A177-3AD203B41FA5}">
                      <a16:colId xmlns:a16="http://schemas.microsoft.com/office/drawing/2014/main" val="2339967441"/>
                    </a:ext>
                  </a:extLst>
                </a:gridCol>
                <a:gridCol w="688315">
                  <a:extLst>
                    <a:ext uri="{9D8B030D-6E8A-4147-A177-3AD203B41FA5}">
                      <a16:colId xmlns:a16="http://schemas.microsoft.com/office/drawing/2014/main" val="713142172"/>
                    </a:ext>
                  </a:extLst>
                </a:gridCol>
                <a:gridCol w="688315">
                  <a:extLst>
                    <a:ext uri="{9D8B030D-6E8A-4147-A177-3AD203B41FA5}">
                      <a16:colId xmlns:a16="http://schemas.microsoft.com/office/drawing/2014/main" val="3975970848"/>
                    </a:ext>
                  </a:extLst>
                </a:gridCol>
                <a:gridCol w="688315">
                  <a:extLst>
                    <a:ext uri="{9D8B030D-6E8A-4147-A177-3AD203B41FA5}">
                      <a16:colId xmlns:a16="http://schemas.microsoft.com/office/drawing/2014/main" val="1352187585"/>
                    </a:ext>
                  </a:extLst>
                </a:gridCol>
              </a:tblGrid>
              <a:tr h="17319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Critères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Processus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776307"/>
                  </a:ext>
                </a:extLst>
              </a:tr>
              <a:tr h="3958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Stratégie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SMQ et amélioration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Processus Opérationnel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Processus Opérationnel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Processus Opérationnel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Processus Opérationnel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Relations avec les fournisseurs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Achats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Résultat par item, note moyenne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Résultat attendu en 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472228"/>
                  </a:ext>
                </a:extLst>
              </a:tr>
              <a:tr h="3546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 processus est il défini de manière approprié 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70374"/>
                  </a:ext>
                </a:extLst>
              </a:tr>
              <a:tr h="3546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 responsabilités sont-elles attribuées 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129503"/>
                  </a:ext>
                </a:extLst>
              </a:tr>
              <a:tr h="3546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 procédures sont elles mise en œuvre et tenues à jours 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65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442337"/>
                  </a:ext>
                </a:extLst>
              </a:tr>
              <a:tr h="3546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 processus est-il efficace pour obtenir les résultats attendus 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65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5933044"/>
                  </a:ext>
                </a:extLst>
              </a:tr>
              <a:tr h="3546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Capacité du processus à évoluer et s'adapter au changement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8348059"/>
                  </a:ext>
                </a:extLst>
              </a:tr>
              <a:tr h="148456"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9705542"/>
                  </a:ext>
                </a:extLst>
              </a:tr>
              <a:tr h="237529">
                <a:tc>
                  <a:txBody>
                    <a:bodyPr/>
                    <a:lstStyle/>
                    <a:p>
                      <a:pPr algn="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Résultat de maturité du processus, note moyenne 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603695"/>
                  </a:ext>
                </a:extLst>
              </a:tr>
              <a:tr h="230931">
                <a:tc>
                  <a:txBody>
                    <a:bodyPr/>
                    <a:lstStyle/>
                    <a:p>
                      <a:pPr algn="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Résultat de maturité du processus 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1927831"/>
                  </a:ext>
                </a:extLst>
              </a:tr>
              <a:tr h="230931"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313605"/>
                  </a:ext>
                </a:extLst>
              </a:tr>
              <a:tr h="237529"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Cible pour les résultats attendus :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633039"/>
                  </a:ext>
                </a:extLst>
              </a:tr>
              <a:tr h="131136"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3229604"/>
                  </a:ext>
                </a:extLst>
              </a:tr>
              <a:tr h="237529"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Cible pour note très basse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449376"/>
                  </a:ext>
                </a:extLst>
              </a:tr>
              <a:tr h="237529"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Cible pour note basse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9C65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803113"/>
                  </a:ext>
                </a:extLst>
              </a:tr>
              <a:tr h="131136"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Cible note haute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184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162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A3583-5B9B-7E4A-98E6-293AFB78AA0A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altLang="fr-FR" dirty="0">
                <a:latin typeface="Calibri"/>
                <a:cs typeface="Calibri"/>
              </a:rPr>
              <a:t>OBJECTIFS QSSE</a:t>
            </a:r>
            <a:endParaRPr lang="fr-FR" alt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2466180" y="3675242"/>
            <a:ext cx="1536171" cy="297468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1333" b="1">
                <a:solidFill>
                  <a:srgbClr val="FFFFFF"/>
                </a:solidFill>
                <a:latin typeface="Calibri"/>
                <a:cs typeface="Calibri"/>
              </a:rPr>
              <a:t>Entrepreneuriat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2228810" y="2772846"/>
            <a:ext cx="3750397" cy="461679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lvl="0" algn="ctr"/>
            <a:r>
              <a:rPr lang="fr-FR" sz="2400" dirty="0">
                <a:solidFill>
                  <a:schemeClr val="bg1"/>
                </a:solidFill>
                <a:cs typeface="Calibri"/>
              </a:rPr>
              <a:t>A MODIFIER</a:t>
            </a:r>
            <a:endParaRPr lang="fr-FR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B0CC0E-918A-3BC2-6A6F-EB7E99583B24}"/>
              </a:ext>
            </a:extLst>
          </p:cNvPr>
          <p:cNvSpPr txBox="1"/>
          <p:nvPr/>
        </p:nvSpPr>
        <p:spPr>
          <a:xfrm>
            <a:off x="2030730" y="1772579"/>
            <a:ext cx="9784771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0990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  <a:p>
            <a:pPr marL="380990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  <a:p>
            <a:pPr marL="838179" lvl="1" indent="-380990">
              <a:buFont typeface="Arial"/>
              <a:buChar char="•"/>
            </a:pPr>
            <a:endParaRPr lang="fr-FR" sz="2400">
              <a:ea typeface="Calibri"/>
              <a:cs typeface="Calibri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7BC37BE-76B2-47E5-BD2D-3F687BD88987}"/>
              </a:ext>
            </a:extLst>
          </p:cNvPr>
          <p:cNvSpPr txBox="1"/>
          <p:nvPr/>
        </p:nvSpPr>
        <p:spPr>
          <a:xfrm>
            <a:off x="1200151" y="1772579"/>
            <a:ext cx="7857490" cy="360099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355600" marR="5080" indent="-342900">
              <a:lnSpc>
                <a:spcPct val="100699"/>
              </a:lnSpc>
              <a:spcBef>
                <a:spcPts val="80"/>
              </a:spcBef>
              <a:buChar char="•"/>
              <a:tabLst>
                <a:tab pos="355600" algn="l"/>
              </a:tabLst>
            </a:pP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Introduction 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E63B30DA-53DB-C512-8B48-366312C7C45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15601" y="1952628"/>
            <a:ext cx="4573304" cy="462597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146AA64-0EDA-00F2-D5E0-345322996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284" y="4832141"/>
            <a:ext cx="1533739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59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A3583-5B9B-7E4A-98E6-293AFB78AA0A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altLang="fr-FR" dirty="0">
                <a:latin typeface="Calibri"/>
                <a:cs typeface="Calibri"/>
              </a:rPr>
              <a:t>OBJECTIFS QSSE</a:t>
            </a:r>
            <a:endParaRPr lang="fr-FR" alt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2466180" y="3675242"/>
            <a:ext cx="1536171" cy="297468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1333" b="1">
                <a:solidFill>
                  <a:srgbClr val="FFFFFF"/>
                </a:solidFill>
                <a:latin typeface="Calibri"/>
                <a:cs typeface="Calibri"/>
              </a:rPr>
              <a:t>Entrepreneuriat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B0CC0E-918A-3BC2-6A6F-EB7E99583B24}"/>
              </a:ext>
            </a:extLst>
          </p:cNvPr>
          <p:cNvSpPr txBox="1"/>
          <p:nvPr/>
        </p:nvSpPr>
        <p:spPr>
          <a:xfrm>
            <a:off x="2030730" y="1772579"/>
            <a:ext cx="9784771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0990" indent="-380990">
              <a:buFont typeface="Arial"/>
              <a:buChar char="•"/>
            </a:pPr>
            <a:endParaRPr lang="fr-FR" sz="2400" dirty="0">
              <a:ea typeface="Calibri"/>
              <a:cs typeface="Calibri"/>
            </a:endParaRPr>
          </a:p>
          <a:p>
            <a:pPr marL="380990" indent="-380990">
              <a:buFont typeface="Arial"/>
              <a:buChar char="•"/>
            </a:pPr>
            <a:endParaRPr lang="fr-FR" sz="2400" dirty="0">
              <a:ea typeface="Calibri"/>
              <a:cs typeface="Calibri"/>
            </a:endParaRPr>
          </a:p>
          <a:p>
            <a:pPr marL="838179" lvl="1" indent="-380990">
              <a:buFont typeface="Arial"/>
              <a:buChar char="•"/>
            </a:pPr>
            <a:endParaRPr lang="fr-FR" sz="2400" dirty="0">
              <a:ea typeface="Calibri"/>
              <a:cs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146AA64-0EDA-00F2-D5E0-345322996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6284" y="4832141"/>
            <a:ext cx="1533739" cy="1524213"/>
          </a:xfrm>
          <a:prstGeom prst="rect">
            <a:avLst/>
          </a:prstGeom>
        </p:spPr>
      </p:pic>
      <p:pic>
        <p:nvPicPr>
          <p:cNvPr id="6" name="object 10">
            <a:extLst>
              <a:ext uri="{FF2B5EF4-FFF2-40B4-BE49-F238E27FC236}">
                <a16:creationId xmlns:a16="http://schemas.microsoft.com/office/drawing/2014/main" id="{7B748E27-4867-BE1A-287A-CC3B8B6017D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34867" y="4462226"/>
            <a:ext cx="7522774" cy="2348879"/>
          </a:xfrm>
          <a:prstGeom prst="rect">
            <a:avLst/>
          </a:prstGeom>
        </p:spPr>
      </p:pic>
      <p:sp>
        <p:nvSpPr>
          <p:cNvPr id="12" name="object 7">
            <a:extLst>
              <a:ext uri="{FF2B5EF4-FFF2-40B4-BE49-F238E27FC236}">
                <a16:creationId xmlns:a16="http://schemas.microsoft.com/office/drawing/2014/main" id="{64583E74-DD92-5931-1224-4A6EFDFA77B7}"/>
              </a:ext>
            </a:extLst>
          </p:cNvPr>
          <p:cNvSpPr txBox="1"/>
          <p:nvPr/>
        </p:nvSpPr>
        <p:spPr>
          <a:xfrm>
            <a:off x="1379438" y="3743747"/>
            <a:ext cx="2427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Risques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et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opportunités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D35ED039-B026-3D51-7070-00B1B6A5D943}"/>
              </a:ext>
            </a:extLst>
          </p:cNvPr>
          <p:cNvSpPr txBox="1"/>
          <p:nvPr/>
        </p:nvSpPr>
        <p:spPr>
          <a:xfrm>
            <a:off x="940901" y="3269556"/>
            <a:ext cx="5544820" cy="323164"/>
          </a:xfrm>
          <a:prstGeom prst="rect">
            <a:avLst/>
          </a:prstGeom>
          <a:ln w="25399">
            <a:solidFill>
              <a:srgbClr val="F69E23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359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Management</a:t>
            </a:r>
            <a:r>
              <a:rPr sz="1800" b="1" spc="-3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1800" b="1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la</a:t>
            </a:r>
            <a:r>
              <a:rPr sz="1800" b="1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Qualité</a:t>
            </a:r>
            <a:r>
              <a:rPr sz="1800" b="1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ISO</a:t>
            </a:r>
            <a:r>
              <a:rPr sz="1800" b="1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EN</a:t>
            </a:r>
            <a:r>
              <a:rPr sz="1800" b="1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2015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F9F0A52F-96C5-5941-B12C-51DA0A2E9B7E}"/>
              </a:ext>
            </a:extLst>
          </p:cNvPr>
          <p:cNvSpPr txBox="1"/>
          <p:nvPr/>
        </p:nvSpPr>
        <p:spPr>
          <a:xfrm>
            <a:off x="1732746" y="4142776"/>
            <a:ext cx="4752975" cy="708025"/>
          </a:xfrm>
          <a:prstGeom prst="rect">
            <a:avLst/>
          </a:prstGeom>
          <a:solidFill>
            <a:srgbClr val="88B932"/>
          </a:solidFill>
          <a:ln w="25399">
            <a:solidFill>
              <a:srgbClr val="688F2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61594" algn="ctr">
              <a:lnSpc>
                <a:spcPct val="100000"/>
              </a:lnSpc>
              <a:spcBef>
                <a:spcPts val="360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Système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Qualité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(SMQ)</a:t>
            </a:r>
            <a:endParaRPr sz="1600" dirty="0">
              <a:latin typeface="Arial"/>
              <a:cs typeface="Arial"/>
            </a:endParaRPr>
          </a:p>
          <a:p>
            <a:pPr marL="5080" algn="ctr">
              <a:lnSpc>
                <a:spcPct val="100000"/>
              </a:lnSpc>
              <a:spcBef>
                <a:spcPts val="940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EFFICACE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EFFICIENT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CB844002-C7A8-2443-9956-FD45B4280E07}"/>
              </a:ext>
            </a:extLst>
          </p:cNvPr>
          <p:cNvSpPr txBox="1"/>
          <p:nvPr/>
        </p:nvSpPr>
        <p:spPr>
          <a:xfrm>
            <a:off x="2877488" y="1506708"/>
            <a:ext cx="5688965" cy="323164"/>
          </a:xfrm>
          <a:prstGeom prst="rect">
            <a:avLst/>
          </a:prstGeom>
          <a:ln w="25399">
            <a:solidFill>
              <a:srgbClr val="F69E23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518159">
              <a:lnSpc>
                <a:spcPct val="100000"/>
              </a:lnSpc>
              <a:spcBef>
                <a:spcPts val="359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Management</a:t>
            </a:r>
            <a:r>
              <a:rPr sz="1800" b="1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1800" b="1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la</a:t>
            </a:r>
            <a:r>
              <a:rPr sz="1800" b="1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Qualité</a:t>
            </a:r>
            <a:r>
              <a:rPr sz="1800" b="1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ISO</a:t>
            </a:r>
            <a:r>
              <a:rPr sz="1800" b="1" spc="-9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AVANT</a:t>
            </a:r>
            <a:r>
              <a:rPr sz="1800" b="1" spc="-3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2015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AAD816D4-C67D-BBD7-0930-EEA640909F14}"/>
              </a:ext>
            </a:extLst>
          </p:cNvPr>
          <p:cNvSpPr txBox="1"/>
          <p:nvPr/>
        </p:nvSpPr>
        <p:spPr>
          <a:xfrm>
            <a:off x="860425" y="2120645"/>
            <a:ext cx="5235575" cy="845819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1415415">
              <a:lnSpc>
                <a:spcPts val="2100"/>
              </a:lnSpc>
              <a:spcBef>
                <a:spcPts val="219"/>
              </a:spcBef>
            </a:pP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Mise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en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œuvre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d’une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politique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qualité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Vision</a:t>
            </a:r>
            <a:r>
              <a:rPr sz="1800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la</a:t>
            </a:r>
            <a:r>
              <a:rPr sz="1800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satisfaction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client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ts val="2140"/>
              </a:lnSpc>
            </a:pP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Participation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toute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l’entreprise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dans</a:t>
            </a:r>
            <a:r>
              <a:rPr sz="1800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la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démarche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BC8C3378-3151-FDDD-D8B2-0AEEBEBB4576}"/>
              </a:ext>
            </a:extLst>
          </p:cNvPr>
          <p:cNvSpPr txBox="1"/>
          <p:nvPr/>
        </p:nvSpPr>
        <p:spPr>
          <a:xfrm>
            <a:off x="6852392" y="2208919"/>
            <a:ext cx="4897120" cy="708025"/>
          </a:xfrm>
          <a:prstGeom prst="rect">
            <a:avLst/>
          </a:prstGeom>
          <a:solidFill>
            <a:srgbClr val="88B932"/>
          </a:solidFill>
          <a:ln w="25399">
            <a:solidFill>
              <a:srgbClr val="688F2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62230" algn="ctr">
              <a:lnSpc>
                <a:spcPct val="100000"/>
              </a:lnSpc>
              <a:spcBef>
                <a:spcPts val="360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Système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Qualité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(SMQ)</a:t>
            </a:r>
            <a:endParaRPr sz="1600" dirty="0">
              <a:latin typeface="Arial"/>
              <a:cs typeface="Arial"/>
            </a:endParaRPr>
          </a:p>
          <a:p>
            <a:pPr marL="5715" algn="ctr">
              <a:lnSpc>
                <a:spcPct val="100000"/>
              </a:lnSpc>
              <a:spcBef>
                <a:spcPts val="940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EFFICACE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5197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A3583-5B9B-7E4A-98E6-293AFB78AA0A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altLang="fr-FR" dirty="0">
                <a:latin typeface="Calibri"/>
                <a:cs typeface="Calibri"/>
              </a:rPr>
              <a:t> </a:t>
            </a:r>
            <a:r>
              <a:rPr lang="fr-FR" dirty="0"/>
              <a:t>Vision</a:t>
            </a:r>
            <a:r>
              <a:rPr lang="fr-FR" spc="-50" dirty="0"/>
              <a:t> </a:t>
            </a:r>
            <a:r>
              <a:rPr lang="fr-FR" dirty="0"/>
              <a:t>opérationnelle</a:t>
            </a:r>
            <a:r>
              <a:rPr lang="fr-FR" spc="-45" dirty="0"/>
              <a:t> </a:t>
            </a:r>
            <a:r>
              <a:rPr lang="fr-FR" dirty="0"/>
              <a:t>des</a:t>
            </a:r>
            <a:r>
              <a:rPr lang="fr-FR" spc="-45" dirty="0"/>
              <a:t> </a:t>
            </a:r>
            <a:r>
              <a:rPr lang="fr-FR" dirty="0"/>
              <a:t>7</a:t>
            </a:r>
            <a:r>
              <a:rPr lang="fr-FR" spc="-45" dirty="0"/>
              <a:t> </a:t>
            </a:r>
            <a:r>
              <a:rPr lang="fr-FR" dirty="0"/>
              <a:t>principes</a:t>
            </a:r>
            <a:r>
              <a:rPr lang="fr-FR" spc="-45" dirty="0"/>
              <a:t> </a:t>
            </a:r>
            <a:r>
              <a:rPr lang="fr-FR" dirty="0"/>
              <a:t>de</a:t>
            </a:r>
            <a:r>
              <a:rPr lang="fr-FR" spc="-45" dirty="0"/>
              <a:t> </a:t>
            </a:r>
            <a:r>
              <a:rPr lang="fr-FR" spc="-25" dirty="0"/>
              <a:t>MQ </a:t>
            </a:r>
            <a:r>
              <a:rPr lang="fr-FR" dirty="0"/>
              <a:t>selon</a:t>
            </a:r>
            <a:r>
              <a:rPr lang="fr-FR" spc="-35" dirty="0"/>
              <a:t> </a:t>
            </a:r>
            <a:r>
              <a:rPr lang="fr-FR" dirty="0"/>
              <a:t>l’ISO</a:t>
            </a:r>
            <a:r>
              <a:rPr lang="fr-FR" spc="-30" dirty="0"/>
              <a:t> </a:t>
            </a:r>
            <a:r>
              <a:rPr lang="fr-FR" spc="-20" dirty="0"/>
              <a:t>9001</a:t>
            </a:r>
            <a:br>
              <a:rPr lang="fr-FR" spc="-20" dirty="0"/>
            </a:br>
            <a:endParaRPr lang="fr-FR" alt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2466180" y="3675242"/>
            <a:ext cx="1536171" cy="297468"/>
          </a:xfrm>
          <a:prstGeom prst="rect">
            <a:avLst/>
          </a:prstGeom>
          <a:noFill/>
        </p:spPr>
        <p:txBody>
          <a:bodyPr wrap="square" lIns="91452" tIns="45727" rIns="91452" bIns="45727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1333" b="1">
                <a:solidFill>
                  <a:srgbClr val="FFFFFF"/>
                </a:solidFill>
                <a:latin typeface="Calibri"/>
                <a:cs typeface="Calibri"/>
              </a:rPr>
              <a:t>Entrepreneuriat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B0CC0E-918A-3BC2-6A6F-EB7E99583B24}"/>
              </a:ext>
            </a:extLst>
          </p:cNvPr>
          <p:cNvSpPr txBox="1"/>
          <p:nvPr/>
        </p:nvSpPr>
        <p:spPr>
          <a:xfrm>
            <a:off x="6485721" y="4832141"/>
            <a:ext cx="9784771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0990" indent="-380990">
              <a:buFont typeface="Arial"/>
              <a:buChar char="•"/>
            </a:pPr>
            <a:endParaRPr lang="fr-FR" sz="2400" dirty="0">
              <a:ea typeface="Calibri"/>
              <a:cs typeface="Calibri"/>
            </a:endParaRPr>
          </a:p>
          <a:p>
            <a:pPr marL="380990" indent="-380990">
              <a:buFont typeface="Arial"/>
              <a:buChar char="•"/>
            </a:pPr>
            <a:endParaRPr lang="fr-FR" sz="2400" dirty="0">
              <a:ea typeface="Calibri"/>
              <a:cs typeface="Calibri"/>
            </a:endParaRPr>
          </a:p>
          <a:p>
            <a:pPr marL="838179" lvl="1" indent="-380990">
              <a:buFont typeface="Arial"/>
              <a:buChar char="•"/>
            </a:pPr>
            <a:endParaRPr lang="fr-FR" sz="2400" dirty="0">
              <a:ea typeface="Calibri"/>
              <a:cs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146AA64-0EDA-00F2-D5E0-345322996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6284" y="4832141"/>
            <a:ext cx="1533739" cy="1524213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7125E60C-8D73-A3D7-194C-912E5145B7B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7544" y="2764810"/>
            <a:ext cx="2046366" cy="1406877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37996956-0B8D-7F5D-AD9C-F4E20BD57951}"/>
              </a:ext>
            </a:extLst>
          </p:cNvPr>
          <p:cNvSpPr txBox="1"/>
          <p:nvPr/>
        </p:nvSpPr>
        <p:spPr>
          <a:xfrm>
            <a:off x="892296" y="4326116"/>
            <a:ext cx="1245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kern="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Leadership</a:t>
            </a:r>
            <a:endParaRPr kern="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10" name="object 6">
            <a:extLst>
              <a:ext uri="{FF2B5EF4-FFF2-40B4-BE49-F238E27FC236}">
                <a16:creationId xmlns:a16="http://schemas.microsoft.com/office/drawing/2014/main" id="{E90BD85C-61EA-0D3B-6B91-8D11FEF5D3CF}"/>
              </a:ext>
            </a:extLst>
          </p:cNvPr>
          <p:cNvGrpSpPr/>
          <p:nvPr/>
        </p:nvGrpSpPr>
        <p:grpSpPr>
          <a:xfrm>
            <a:off x="2695028" y="2276872"/>
            <a:ext cx="4258310" cy="2540000"/>
            <a:chOff x="2695028" y="2276872"/>
            <a:chExt cx="4258310" cy="2540000"/>
          </a:xfrm>
        </p:grpSpPr>
        <p:pic>
          <p:nvPicPr>
            <p:cNvPr id="11" name="object 7">
              <a:extLst>
                <a:ext uri="{FF2B5EF4-FFF2-40B4-BE49-F238E27FC236}">
                  <a16:creationId xmlns:a16="http://schemas.microsoft.com/office/drawing/2014/main" id="{BDC38CB3-4FCA-A678-163F-4C4363E1B20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75855" y="2276872"/>
              <a:ext cx="3048000" cy="2539998"/>
            </a:xfrm>
            <a:prstGeom prst="rect">
              <a:avLst/>
            </a:prstGeom>
          </p:spPr>
        </p:pic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ECB22611-195F-7BE6-3A1D-BA4885618790}"/>
                </a:ext>
              </a:extLst>
            </p:cNvPr>
            <p:cNvSpPr/>
            <p:nvPr/>
          </p:nvSpPr>
          <p:spPr>
            <a:xfrm>
              <a:off x="2699791" y="3284984"/>
              <a:ext cx="576580" cy="360045"/>
            </a:xfrm>
            <a:custGeom>
              <a:avLst/>
              <a:gdLst/>
              <a:ahLst/>
              <a:cxnLst/>
              <a:rect l="l" t="t" r="r" b="b"/>
              <a:pathLst>
                <a:path w="576579" h="360045">
                  <a:moveTo>
                    <a:pt x="0" y="90009"/>
                  </a:moveTo>
                  <a:lnTo>
                    <a:pt x="396043" y="90009"/>
                  </a:lnTo>
                  <a:lnTo>
                    <a:pt x="396043" y="0"/>
                  </a:lnTo>
                  <a:lnTo>
                    <a:pt x="576063" y="180019"/>
                  </a:lnTo>
                  <a:lnTo>
                    <a:pt x="396043" y="360039"/>
                  </a:lnTo>
                  <a:lnTo>
                    <a:pt x="396043" y="270030"/>
                  </a:lnTo>
                  <a:lnTo>
                    <a:pt x="0" y="270030"/>
                  </a:lnTo>
                  <a:lnTo>
                    <a:pt x="0" y="90009"/>
                  </a:lnTo>
                  <a:close/>
                </a:path>
              </a:pathLst>
            </a:custGeom>
            <a:ln w="9524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object 9">
              <a:extLst>
                <a:ext uri="{FF2B5EF4-FFF2-40B4-BE49-F238E27FC236}">
                  <a16:creationId xmlns:a16="http://schemas.microsoft.com/office/drawing/2014/main" id="{6A9EFA1F-26F3-D032-5CEA-B5FBCCE087A1}"/>
                </a:ext>
              </a:extLst>
            </p:cNvPr>
            <p:cNvSpPr/>
            <p:nvPr/>
          </p:nvSpPr>
          <p:spPr>
            <a:xfrm>
              <a:off x="6372199" y="3212976"/>
              <a:ext cx="576580" cy="360045"/>
            </a:xfrm>
            <a:custGeom>
              <a:avLst/>
              <a:gdLst/>
              <a:ahLst/>
              <a:cxnLst/>
              <a:rect l="l" t="t" r="r" b="b"/>
              <a:pathLst>
                <a:path w="576579" h="360045">
                  <a:moveTo>
                    <a:pt x="0" y="90010"/>
                  </a:moveTo>
                  <a:lnTo>
                    <a:pt x="396043" y="90010"/>
                  </a:lnTo>
                  <a:lnTo>
                    <a:pt x="396043" y="0"/>
                  </a:lnTo>
                  <a:lnTo>
                    <a:pt x="576064" y="180019"/>
                  </a:lnTo>
                  <a:lnTo>
                    <a:pt x="396043" y="360040"/>
                  </a:lnTo>
                  <a:lnTo>
                    <a:pt x="396043" y="270029"/>
                  </a:lnTo>
                  <a:lnTo>
                    <a:pt x="0" y="270029"/>
                  </a:lnTo>
                  <a:lnTo>
                    <a:pt x="0" y="90010"/>
                  </a:lnTo>
                  <a:close/>
                </a:path>
              </a:pathLst>
            </a:custGeom>
            <a:ln w="9524">
              <a:solidFill>
                <a:srgbClr val="606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0" name="object 10">
              <a:extLst>
                <a:ext uri="{FF2B5EF4-FFF2-40B4-BE49-F238E27FC236}">
                  <a16:creationId xmlns:a16="http://schemas.microsoft.com/office/drawing/2014/main" id="{7394A895-01AD-1FDA-1D0D-51812B024DE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6056" y="2564904"/>
              <a:ext cx="936104" cy="720079"/>
            </a:xfrm>
            <a:prstGeom prst="rect">
              <a:avLst/>
            </a:prstGeom>
          </p:spPr>
        </p:pic>
        <p:pic>
          <p:nvPicPr>
            <p:cNvPr id="21" name="object 11">
              <a:extLst>
                <a:ext uri="{FF2B5EF4-FFF2-40B4-BE49-F238E27FC236}">
                  <a16:creationId xmlns:a16="http://schemas.microsoft.com/office/drawing/2014/main" id="{DE65E1BC-1C88-973A-853C-A3D339A594F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91880" y="2636912"/>
              <a:ext cx="956412" cy="720079"/>
            </a:xfrm>
            <a:prstGeom prst="rect">
              <a:avLst/>
            </a:prstGeom>
          </p:spPr>
        </p:pic>
        <p:pic>
          <p:nvPicPr>
            <p:cNvPr id="22" name="object 12">
              <a:extLst>
                <a:ext uri="{FF2B5EF4-FFF2-40B4-BE49-F238E27FC236}">
                  <a16:creationId xmlns:a16="http://schemas.microsoft.com/office/drawing/2014/main" id="{B6EF3318-35B3-6626-3009-E91D8AFF363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3967" y="3789039"/>
              <a:ext cx="1092220" cy="726823"/>
            </a:xfrm>
            <a:prstGeom prst="rect">
              <a:avLst/>
            </a:prstGeom>
          </p:spPr>
        </p:pic>
      </p:grpSp>
      <p:sp>
        <p:nvSpPr>
          <p:cNvPr id="23" name="object 15">
            <a:extLst>
              <a:ext uri="{FF2B5EF4-FFF2-40B4-BE49-F238E27FC236}">
                <a16:creationId xmlns:a16="http://schemas.microsoft.com/office/drawing/2014/main" id="{16354EAC-7053-0169-6274-CB996D4ED2B4}"/>
              </a:ext>
            </a:extLst>
          </p:cNvPr>
          <p:cNvSpPr txBox="1"/>
          <p:nvPr/>
        </p:nvSpPr>
        <p:spPr>
          <a:xfrm>
            <a:off x="5178775" y="1661820"/>
            <a:ext cx="1168400" cy="5664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indent="38100">
              <a:lnSpc>
                <a:spcPts val="2100"/>
              </a:lnSpc>
              <a:spcBef>
                <a:spcPts val="219"/>
              </a:spcBef>
            </a:pPr>
            <a:r>
              <a:rPr b="1" kern="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Approche processus</a:t>
            </a:r>
            <a:endParaRPr kern="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5FB659D8-8E13-04F9-55BC-16DAE869EF61}"/>
              </a:ext>
            </a:extLst>
          </p:cNvPr>
          <p:cNvSpPr txBox="1"/>
          <p:nvPr/>
        </p:nvSpPr>
        <p:spPr>
          <a:xfrm>
            <a:off x="3160734" y="1661820"/>
            <a:ext cx="1461135" cy="5664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indent="114300">
              <a:lnSpc>
                <a:spcPts val="2100"/>
              </a:lnSpc>
              <a:spcBef>
                <a:spcPts val="219"/>
              </a:spcBef>
            </a:pPr>
            <a:r>
              <a:rPr b="1" kern="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Implication </a:t>
            </a:r>
            <a:r>
              <a:rPr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du</a:t>
            </a:r>
            <a:r>
              <a:rPr b="1" kern="0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b="1" kern="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personnel</a:t>
            </a:r>
            <a:endParaRPr kern="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7161D659-CE51-3AF8-D747-3ED8A82AAC83}"/>
              </a:ext>
            </a:extLst>
          </p:cNvPr>
          <p:cNvSpPr txBox="1"/>
          <p:nvPr/>
        </p:nvSpPr>
        <p:spPr>
          <a:xfrm>
            <a:off x="4147347" y="4902179"/>
            <a:ext cx="1358900" cy="11125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635" algn="ctr">
              <a:lnSpc>
                <a:spcPct val="98800"/>
              </a:lnSpc>
              <a:spcBef>
                <a:spcPts val="125"/>
              </a:spcBef>
            </a:pPr>
            <a:r>
              <a:rPr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Prise</a:t>
            </a:r>
            <a:r>
              <a:rPr b="1" kern="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b="1" kern="0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 </a:t>
            </a:r>
            <a:r>
              <a:rPr b="1" kern="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décision </a:t>
            </a:r>
            <a:r>
              <a:rPr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fondée</a:t>
            </a:r>
            <a:r>
              <a:rPr b="1" kern="0" spc="-5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b="1" kern="0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sur </a:t>
            </a:r>
            <a:r>
              <a:rPr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des</a:t>
            </a:r>
            <a:r>
              <a:rPr b="1" kern="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b="1" kern="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preuves</a:t>
            </a:r>
            <a:endParaRPr kern="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6" name="object 19">
            <a:extLst>
              <a:ext uri="{FF2B5EF4-FFF2-40B4-BE49-F238E27FC236}">
                <a16:creationId xmlns:a16="http://schemas.microsoft.com/office/drawing/2014/main" id="{288D9E92-9CE7-2B9E-CBE5-13437D493AA8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9745" y="1725703"/>
            <a:ext cx="1084135" cy="602296"/>
          </a:xfrm>
          <a:prstGeom prst="rect">
            <a:avLst/>
          </a:prstGeom>
        </p:spPr>
      </p:pic>
      <p:pic>
        <p:nvPicPr>
          <p:cNvPr id="27" name="object 20">
            <a:extLst>
              <a:ext uri="{FF2B5EF4-FFF2-40B4-BE49-F238E27FC236}">
                <a16:creationId xmlns:a16="http://schemas.microsoft.com/office/drawing/2014/main" id="{14BA3007-0291-2A0C-E340-175582601F54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55575" y="4581128"/>
            <a:ext cx="1129307" cy="1129307"/>
          </a:xfrm>
          <a:prstGeom prst="rect">
            <a:avLst/>
          </a:prstGeom>
        </p:spPr>
      </p:pic>
      <p:sp>
        <p:nvSpPr>
          <p:cNvPr id="28" name="object 21">
            <a:extLst>
              <a:ext uri="{FF2B5EF4-FFF2-40B4-BE49-F238E27FC236}">
                <a16:creationId xmlns:a16="http://schemas.microsoft.com/office/drawing/2014/main" id="{47C6B7D8-159F-15B2-E01B-5A618F8CB824}"/>
              </a:ext>
            </a:extLst>
          </p:cNvPr>
          <p:cNvSpPr txBox="1"/>
          <p:nvPr/>
        </p:nvSpPr>
        <p:spPr>
          <a:xfrm>
            <a:off x="430092" y="5406236"/>
            <a:ext cx="2097405" cy="8458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107950" algn="just">
              <a:lnSpc>
                <a:spcPct val="99500"/>
              </a:lnSpc>
              <a:spcBef>
                <a:spcPts val="110"/>
              </a:spcBef>
            </a:pPr>
            <a:r>
              <a:rPr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Management</a:t>
            </a:r>
            <a:r>
              <a:rPr b="1" kern="0" spc="-6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b="1" kern="0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des </a:t>
            </a:r>
            <a:r>
              <a:rPr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relations</a:t>
            </a:r>
            <a:r>
              <a:rPr b="1" kern="0" spc="-3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avec</a:t>
            </a:r>
            <a:r>
              <a:rPr b="1" kern="0" spc="-2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les </a:t>
            </a:r>
            <a:r>
              <a:rPr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parties</a:t>
            </a:r>
            <a:r>
              <a:rPr b="1" kern="0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b="1" kern="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intéressées</a:t>
            </a:r>
            <a:endParaRPr kern="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9" name="object 13">
            <a:extLst>
              <a:ext uri="{FF2B5EF4-FFF2-40B4-BE49-F238E27FC236}">
                <a16:creationId xmlns:a16="http://schemas.microsoft.com/office/drawing/2014/main" id="{B91CAA9C-655D-DB07-B19A-D57E910FDC46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020271" y="2629196"/>
            <a:ext cx="1944215" cy="1735907"/>
          </a:xfrm>
          <a:prstGeom prst="rect">
            <a:avLst/>
          </a:prstGeom>
        </p:spPr>
      </p:pic>
      <p:sp>
        <p:nvSpPr>
          <p:cNvPr id="30" name="object 14">
            <a:extLst>
              <a:ext uri="{FF2B5EF4-FFF2-40B4-BE49-F238E27FC236}">
                <a16:creationId xmlns:a16="http://schemas.microsoft.com/office/drawing/2014/main" id="{D6270FEE-5130-65C7-F379-7A4AE74F5B6B}"/>
              </a:ext>
            </a:extLst>
          </p:cNvPr>
          <p:cNvSpPr txBox="1"/>
          <p:nvPr/>
        </p:nvSpPr>
        <p:spPr>
          <a:xfrm>
            <a:off x="7373183" y="4326116"/>
            <a:ext cx="1245235" cy="5664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323215" marR="5080" indent="-311150">
              <a:lnSpc>
                <a:spcPts val="2100"/>
              </a:lnSpc>
              <a:spcBef>
                <a:spcPts val="219"/>
              </a:spcBef>
            </a:pP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Orientation client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1" name="object 17">
            <a:extLst>
              <a:ext uri="{FF2B5EF4-FFF2-40B4-BE49-F238E27FC236}">
                <a16:creationId xmlns:a16="http://schemas.microsoft.com/office/drawing/2014/main" id="{1ACE6A33-579B-0680-02F8-23C8F1172880}"/>
              </a:ext>
            </a:extLst>
          </p:cNvPr>
          <p:cNvSpPr txBox="1"/>
          <p:nvPr/>
        </p:nvSpPr>
        <p:spPr>
          <a:xfrm>
            <a:off x="9829220" y="2846967"/>
            <a:ext cx="142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Amélioration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32" name="object 22">
            <a:extLst>
              <a:ext uri="{FF2B5EF4-FFF2-40B4-BE49-F238E27FC236}">
                <a16:creationId xmlns:a16="http://schemas.microsoft.com/office/drawing/2014/main" id="{A13F5AAF-E38A-7F26-4830-4890FD835FD4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769214" y="1661820"/>
            <a:ext cx="1403648" cy="114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14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Les</a:t>
            </a:r>
            <a:r>
              <a:rPr lang="fr-FR" spc="-45"/>
              <a:t> </a:t>
            </a:r>
            <a:r>
              <a:rPr lang="fr-FR"/>
              <a:t>exigences</a:t>
            </a:r>
            <a:r>
              <a:rPr lang="fr-FR" spc="-45"/>
              <a:t> </a:t>
            </a:r>
            <a:r>
              <a:rPr lang="fr-FR"/>
              <a:t>générales</a:t>
            </a:r>
            <a:r>
              <a:rPr lang="fr-FR" spc="-45"/>
              <a:t> </a:t>
            </a:r>
            <a:r>
              <a:rPr lang="fr-FR"/>
              <a:t>de</a:t>
            </a:r>
            <a:r>
              <a:rPr lang="fr-FR" spc="-45"/>
              <a:t> </a:t>
            </a:r>
            <a:r>
              <a:rPr lang="fr-FR"/>
              <a:t>la</a:t>
            </a:r>
            <a:r>
              <a:rPr lang="fr-FR" spc="-45"/>
              <a:t> </a:t>
            </a:r>
            <a:r>
              <a:rPr lang="fr-FR"/>
              <a:t>norme</a:t>
            </a:r>
            <a:r>
              <a:rPr lang="fr-FR" spc="-45"/>
              <a:t> </a:t>
            </a:r>
            <a:r>
              <a:rPr lang="fr-FR"/>
              <a:t>ISO</a:t>
            </a:r>
            <a:r>
              <a:rPr lang="fr-FR" spc="-50"/>
              <a:t> </a:t>
            </a:r>
            <a:r>
              <a:rPr lang="fr-FR" spc="-20"/>
              <a:t>9001</a:t>
            </a:r>
            <a:endParaRPr lang="fr-FR" dirty="0"/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6676D4E8-A7F8-3A6A-5900-AA537D5A129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455" y="5428526"/>
            <a:ext cx="1251885" cy="1251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583465E4-4F5B-C1AD-E6DC-9A58672FAF53}"/>
              </a:ext>
            </a:extLst>
          </p:cNvPr>
          <p:cNvSpPr txBox="1">
            <a:spLocks/>
          </p:cNvSpPr>
          <p:nvPr/>
        </p:nvSpPr>
        <p:spPr>
          <a:xfrm>
            <a:off x="2438047" y="1663041"/>
            <a:ext cx="7108190" cy="3680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marL="0">
              <a:defRPr sz="2400" b="0" i="0">
                <a:solidFill>
                  <a:srgbClr val="161616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2139950" lvl="0" indent="0" defTabSz="914400" eaLnBrk="1" fontAlgn="auto" latinLnBrk="0" hangingPunct="1">
              <a:lnSpc>
                <a:spcPct val="998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Chapitre</a:t>
            </a:r>
            <a:r>
              <a:rPr kumimoji="0" lang="fr-FR" sz="2400" b="0" i="0" u="none" strike="noStrike" kern="0" cap="none" spc="-5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lang="fr-FR" sz="2400" b="0" i="0" u="none" strike="noStrike" kern="0" cap="none" spc="-5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fr-FR" sz="2400" b="0" i="0" u="none" strike="noStrike" kern="0" cap="none" spc="-6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Domaine</a:t>
            </a:r>
            <a:r>
              <a:rPr kumimoji="0" lang="fr-FR" sz="2400" b="0" i="0" u="none" strike="noStrike" kern="0" cap="none" spc="-5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d’application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Chapitre</a:t>
            </a:r>
            <a:r>
              <a:rPr kumimoji="0" lang="fr-FR" sz="2400" b="0" i="0" u="none" strike="noStrike" kern="0" cap="none" spc="-6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lang="fr-FR" sz="2400" b="0" i="0" u="none" strike="noStrike" kern="0" cap="none" spc="-5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fr-FR" sz="2400" b="0" i="0" u="none" strike="noStrike" kern="0" cap="none" spc="-6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Références</a:t>
            </a:r>
            <a:r>
              <a:rPr kumimoji="0" lang="fr-FR" sz="2400" b="0" i="0" u="none" strike="noStrike" kern="0" cap="none" spc="-6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normatives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Chapitre</a:t>
            </a:r>
            <a:r>
              <a:rPr kumimoji="0" lang="fr-FR" sz="2400" b="0" i="0" u="none" strike="noStrike" kern="0" cap="none" spc="-5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lang="fr-FR" sz="2400" b="0" i="0" u="none" strike="noStrike" kern="0" cap="none" spc="-5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fr-FR" sz="2400" b="0" i="0" u="none" strike="noStrike" kern="0" cap="none" spc="-9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3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Termes</a:t>
            </a:r>
            <a:r>
              <a:rPr kumimoji="0" lang="fr-FR" sz="2400" b="0" i="0" u="none" strike="noStrike" kern="0" cap="none" spc="-5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</a:t>
            </a:r>
            <a:r>
              <a:rPr kumimoji="0" lang="fr-FR" sz="2400" b="0" i="0" u="none" strike="noStrike" kern="0" cap="none" spc="-5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définitions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Chapitre</a:t>
            </a:r>
            <a:r>
              <a:rPr kumimoji="0" lang="fr-FR" sz="2400" b="0" i="0" u="none" strike="noStrike" kern="0" cap="none" spc="-4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lang="fr-FR" sz="2400" b="0" i="0" u="none" strike="noStrike" kern="0" cap="none" spc="-4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fr-FR" sz="2400" b="0" i="0" u="none" strike="noStrike" kern="0" cap="none" spc="-4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Contexte</a:t>
            </a:r>
            <a:r>
              <a:rPr kumimoji="0" lang="fr-FR" sz="2400" b="0" i="0" u="none" strike="noStrike" kern="0" cap="none" spc="-4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lang="fr-FR" sz="2400" b="0" i="0" u="none" strike="noStrike" kern="0" cap="none" spc="-4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l’organisme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Chapitre</a:t>
            </a:r>
            <a:r>
              <a:rPr kumimoji="0" lang="fr-FR" sz="2400" b="0" i="0" u="none" strike="noStrike" kern="0" cap="none" spc="-4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lang="fr-FR" sz="2400" b="0" i="0" u="none" strike="noStrike" kern="0" cap="none" spc="-3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fr-FR" sz="2400" b="0" i="0" u="none" strike="noStrike" kern="0" cap="none" spc="-4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Leadership</a:t>
            </a:r>
          </a:p>
          <a:p>
            <a:pPr marL="12700" marR="3783329" lvl="0" indent="0" defTabSz="914400" eaLnBrk="1" fontAlgn="auto" latinLnBrk="0" hangingPunct="1">
              <a:lnSpc>
                <a:spcPts val="28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Chapitre</a:t>
            </a:r>
            <a:r>
              <a:rPr kumimoji="0" lang="fr-FR" sz="2400" b="0" i="0" u="none" strike="noStrike" kern="0" cap="none" spc="-4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lang="fr-FR" sz="2400" b="0" i="0" u="none" strike="noStrike" kern="0" cap="none" spc="-3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fr-FR" sz="2400" b="0" i="0" u="none" strike="noStrike" kern="0" cap="none" spc="-4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Planification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Chapitre</a:t>
            </a:r>
            <a:r>
              <a:rPr kumimoji="0" lang="fr-FR" sz="2400" b="0" i="0" u="none" strike="noStrike" kern="0" cap="none" spc="-4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lang="fr-FR" sz="2400" b="0" i="0" u="none" strike="noStrike" kern="0" cap="none" spc="-3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fr-FR" sz="2400" b="0" i="0" u="none" strike="noStrike" kern="0" cap="none" spc="-4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Support</a:t>
            </a:r>
          </a:p>
          <a:p>
            <a:pPr marL="12700" marR="5080" lvl="0" indent="0" defTabSz="914400" eaLnBrk="1" fontAlgn="auto" latinLnBrk="0" hangingPunct="1">
              <a:lnSpc>
                <a:spcPts val="290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Chapitre</a:t>
            </a:r>
            <a:r>
              <a:rPr kumimoji="0" lang="fr-FR" sz="2400" b="0" i="0" u="none" strike="noStrike" kern="0" cap="none" spc="-5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lang="fr-FR" sz="2400" b="0" i="0" u="none" strike="noStrike" kern="0" cap="none" spc="-5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fr-FR" sz="2400" b="0" i="0" u="none" strike="noStrike" kern="0" cap="none" spc="-6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Réalisation</a:t>
            </a:r>
            <a:r>
              <a:rPr kumimoji="0" lang="fr-FR" sz="2400" b="0" i="0" u="none" strike="noStrike" kern="0" cap="none" spc="-5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</a:t>
            </a:r>
            <a:r>
              <a:rPr kumimoji="0" lang="fr-FR" sz="2400" b="0" i="0" u="none" strike="noStrike" kern="0" cap="none" spc="-6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activités</a:t>
            </a:r>
            <a:r>
              <a:rPr kumimoji="0" lang="fr-FR" sz="2400" b="0" i="0" u="none" strike="noStrike" kern="0" cap="none" spc="-6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opérationnelles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Chapitre</a:t>
            </a:r>
            <a:r>
              <a:rPr kumimoji="0" lang="fr-FR" sz="2400" b="0" i="0" u="none" strike="noStrike" kern="0" cap="none" spc="-6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lang="fr-FR" sz="2400" b="0" i="0" u="none" strike="noStrike" kern="0" cap="none" spc="-5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fr-FR" sz="2400" b="0" i="0" u="none" strike="noStrike" kern="0" cap="none" spc="-5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Evaluation</a:t>
            </a:r>
            <a:r>
              <a:rPr kumimoji="0" lang="fr-FR" sz="2400" b="0" i="0" u="none" strike="noStrike" kern="0" cap="none" spc="-5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</a:t>
            </a:r>
            <a:r>
              <a:rPr kumimoji="0" lang="fr-FR" sz="2400" b="0" i="0" u="none" strike="noStrike" kern="0" cap="none" spc="-5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performances</a:t>
            </a:r>
          </a:p>
          <a:p>
            <a:pPr marL="12700" marR="0" lvl="0" indent="0" defTabSz="91440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Chapitre</a:t>
            </a:r>
            <a:r>
              <a:rPr kumimoji="0" lang="fr-FR" sz="2400" b="0" i="0" u="none" strike="noStrike" kern="0" cap="none" spc="-5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lang="fr-FR" sz="2400" b="0" i="0" u="none" strike="noStrike" kern="0" cap="none" spc="-4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fr-FR" sz="2400" b="0" i="0" u="none" strike="noStrike" kern="0" cap="none" spc="-16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r-FR" sz="24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Amélioration</a:t>
            </a:r>
          </a:p>
        </p:txBody>
      </p:sp>
    </p:spTree>
    <p:extLst>
      <p:ext uri="{BB962C8B-B14F-4D97-AF65-F5344CB8AC3E}">
        <p14:creationId xmlns:p14="http://schemas.microsoft.com/office/powerpoint/2010/main" val="459670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Les</a:t>
            </a:r>
            <a:r>
              <a:rPr lang="fr-FR" spc="-45"/>
              <a:t> </a:t>
            </a:r>
            <a:r>
              <a:rPr lang="fr-FR"/>
              <a:t>exigences</a:t>
            </a:r>
            <a:r>
              <a:rPr lang="fr-FR" spc="-45"/>
              <a:t> </a:t>
            </a:r>
            <a:r>
              <a:rPr lang="fr-FR"/>
              <a:t>générales</a:t>
            </a:r>
            <a:r>
              <a:rPr lang="fr-FR" spc="-45"/>
              <a:t> </a:t>
            </a:r>
            <a:r>
              <a:rPr lang="fr-FR"/>
              <a:t>de</a:t>
            </a:r>
            <a:r>
              <a:rPr lang="fr-FR" spc="-45"/>
              <a:t> </a:t>
            </a:r>
            <a:r>
              <a:rPr lang="fr-FR"/>
              <a:t>la</a:t>
            </a:r>
            <a:r>
              <a:rPr lang="fr-FR" spc="-45"/>
              <a:t> </a:t>
            </a:r>
            <a:r>
              <a:rPr lang="fr-FR"/>
              <a:t>norme</a:t>
            </a:r>
            <a:r>
              <a:rPr lang="fr-FR" spc="-45"/>
              <a:t> </a:t>
            </a:r>
            <a:r>
              <a:rPr lang="fr-FR"/>
              <a:t>ISO</a:t>
            </a:r>
            <a:r>
              <a:rPr lang="fr-FR" spc="-50"/>
              <a:t> </a:t>
            </a:r>
            <a:r>
              <a:rPr lang="fr-FR" spc="-20"/>
              <a:t>9001</a:t>
            </a:r>
            <a:endParaRPr lang="fr-FR" dirty="0"/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6676D4E8-A7F8-3A6A-5900-AA537D5A129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455" y="5428526"/>
            <a:ext cx="1251885" cy="1251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5">
            <a:extLst>
              <a:ext uri="{FF2B5EF4-FFF2-40B4-BE49-F238E27FC236}">
                <a16:creationId xmlns:a16="http://schemas.microsoft.com/office/drawing/2014/main" id="{67987603-331E-B612-F8A8-AEABF61B159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66052" y="1987826"/>
            <a:ext cx="6218084" cy="4787237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98BAC4F4-4013-D029-4EFA-75A4362A8F1A}"/>
              </a:ext>
            </a:extLst>
          </p:cNvPr>
          <p:cNvSpPr txBox="1"/>
          <p:nvPr/>
        </p:nvSpPr>
        <p:spPr>
          <a:xfrm>
            <a:off x="521536" y="1469457"/>
            <a:ext cx="38233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Les</a:t>
            </a:r>
            <a:r>
              <a:rPr sz="2000" b="1" u="sng" spc="-45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10</a:t>
            </a:r>
            <a:r>
              <a:rPr sz="2000" b="1" u="sng" spc="-40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chapitres</a:t>
            </a:r>
            <a:r>
              <a:rPr sz="2000" b="1" u="sng" spc="-40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selon</a:t>
            </a:r>
            <a:r>
              <a:rPr sz="2000" b="1" u="sng" spc="-50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le</a:t>
            </a:r>
            <a:r>
              <a:rPr sz="2000" b="1" u="sng" spc="-40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20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PDCA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0437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de l’organisme</a:t>
            </a:r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6676D4E8-A7F8-3A6A-5900-AA537D5A129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455" y="5428526"/>
            <a:ext cx="1251885" cy="1251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98BAC4F4-4013-D029-4EFA-75A4362A8F1A}"/>
              </a:ext>
            </a:extLst>
          </p:cNvPr>
          <p:cNvSpPr txBox="1"/>
          <p:nvPr/>
        </p:nvSpPr>
        <p:spPr>
          <a:xfrm>
            <a:off x="521536" y="1469457"/>
            <a:ext cx="382333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Les</a:t>
            </a:r>
            <a:r>
              <a:rPr sz="2000" b="1" u="sng" spc="-45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 </a:t>
            </a:r>
            <a:r>
              <a:rPr lang="fr-FR" sz="2000" b="1" u="sng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parties </a:t>
            </a:r>
            <a:r>
              <a:rPr lang="fr-FR" sz="2000" b="1" u="sng" dirty="0" err="1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002F73"/>
                  </a:solidFill>
                </a:uFill>
                <a:latin typeface="Arial"/>
                <a:cs typeface="Arial"/>
              </a:rPr>
              <a:t>interessées</a:t>
            </a:r>
            <a:endParaRPr lang="fr-FR" sz="2000" b="1" u="sng" dirty="0">
              <a:solidFill>
                <a:schemeClr val="accent1">
                  <a:lumMod val="75000"/>
                </a:schemeClr>
              </a:solidFill>
              <a:uFill>
                <a:solidFill>
                  <a:srgbClr val="002F73"/>
                </a:solidFill>
              </a:uFill>
              <a:latin typeface="Arial"/>
              <a:cs typeface="Arial"/>
            </a:endParaRPr>
          </a:p>
        </p:txBody>
      </p:sp>
      <p:grpSp>
        <p:nvGrpSpPr>
          <p:cNvPr id="7" name="object 6">
            <a:extLst>
              <a:ext uri="{FF2B5EF4-FFF2-40B4-BE49-F238E27FC236}">
                <a16:creationId xmlns:a16="http://schemas.microsoft.com/office/drawing/2014/main" id="{1092CDD9-C17A-E0FC-C843-092A9BE8B1F6}"/>
              </a:ext>
            </a:extLst>
          </p:cNvPr>
          <p:cNvGrpSpPr/>
          <p:nvPr/>
        </p:nvGrpSpPr>
        <p:grpSpPr>
          <a:xfrm>
            <a:off x="2823065" y="1985114"/>
            <a:ext cx="5833110" cy="3933190"/>
            <a:chOff x="179511" y="2924944"/>
            <a:chExt cx="5833110" cy="3933190"/>
          </a:xfrm>
        </p:grpSpPr>
        <p:pic>
          <p:nvPicPr>
            <p:cNvPr id="8" name="object 7">
              <a:extLst>
                <a:ext uri="{FF2B5EF4-FFF2-40B4-BE49-F238E27FC236}">
                  <a16:creationId xmlns:a16="http://schemas.microsoft.com/office/drawing/2014/main" id="{8CBA0720-C924-6672-A9C4-24F00420BC0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205" y="2924944"/>
              <a:ext cx="5547532" cy="3933055"/>
            </a:xfrm>
            <a:prstGeom prst="rect">
              <a:avLst/>
            </a:prstGeom>
          </p:spPr>
        </p:pic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5AA91D20-EE7D-F03E-731D-08E9F5A2B614}"/>
                </a:ext>
              </a:extLst>
            </p:cNvPr>
            <p:cNvSpPr/>
            <p:nvPr/>
          </p:nvSpPr>
          <p:spPr>
            <a:xfrm>
              <a:off x="179511" y="2924944"/>
              <a:ext cx="5833110" cy="646430"/>
            </a:xfrm>
            <a:custGeom>
              <a:avLst/>
              <a:gdLst/>
              <a:ahLst/>
              <a:cxnLst/>
              <a:rect l="l" t="t" r="r" b="b"/>
              <a:pathLst>
                <a:path w="5833110" h="646429">
                  <a:moveTo>
                    <a:pt x="5832646" y="0"/>
                  </a:moveTo>
                  <a:lnTo>
                    <a:pt x="0" y="0"/>
                  </a:lnTo>
                  <a:lnTo>
                    <a:pt x="0" y="646330"/>
                  </a:lnTo>
                  <a:lnTo>
                    <a:pt x="5832646" y="646330"/>
                  </a:lnTo>
                  <a:lnTo>
                    <a:pt x="58326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9">
            <a:extLst>
              <a:ext uri="{FF2B5EF4-FFF2-40B4-BE49-F238E27FC236}">
                <a16:creationId xmlns:a16="http://schemas.microsoft.com/office/drawing/2014/main" id="{12B351CE-62DA-AE69-D196-C0330F0F3930}"/>
              </a:ext>
            </a:extLst>
          </p:cNvPr>
          <p:cNvSpPr txBox="1"/>
          <p:nvPr/>
        </p:nvSpPr>
        <p:spPr>
          <a:xfrm>
            <a:off x="810260" y="2108041"/>
            <a:ext cx="52857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Comprendre</a:t>
            </a:r>
            <a:r>
              <a:rPr sz="1800" b="1" spc="-4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les</a:t>
            </a:r>
            <a:r>
              <a:rPr sz="1800" b="1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besoins</a:t>
            </a:r>
            <a:r>
              <a:rPr sz="1800" b="1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des</a:t>
            </a:r>
            <a:r>
              <a:rPr sz="1800" b="1" spc="-4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parties</a:t>
            </a:r>
            <a:r>
              <a:rPr sz="1800" b="1" spc="-3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intéressées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F765BCC6-9D07-380E-2B79-D55EDE70C35B}"/>
              </a:ext>
            </a:extLst>
          </p:cNvPr>
          <p:cNvSpPr txBox="1"/>
          <p:nvPr/>
        </p:nvSpPr>
        <p:spPr>
          <a:xfrm>
            <a:off x="9538300" y="3105822"/>
            <a:ext cx="2096135" cy="8458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10"/>
              </a:spcBef>
            </a:pP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«</a:t>
            </a:r>
            <a:r>
              <a:rPr sz="1800" b="1" spc="4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70C0"/>
                </a:solidFill>
                <a:latin typeface="Arial"/>
                <a:cs typeface="Arial"/>
              </a:rPr>
              <a:t>Connaissez-</a:t>
            </a:r>
            <a:r>
              <a:rPr sz="1800" b="1" spc="-20" dirty="0">
                <a:solidFill>
                  <a:srgbClr val="0070C0"/>
                </a:solidFill>
                <a:latin typeface="Arial"/>
                <a:cs typeface="Arial"/>
              </a:rPr>
              <a:t>vous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des</a:t>
            </a:r>
            <a:r>
              <a:rPr sz="1800" b="1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70C0"/>
                </a:solidFill>
                <a:latin typeface="Arial"/>
                <a:cs typeface="Arial"/>
              </a:rPr>
              <a:t>parties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intéressées?</a:t>
            </a:r>
            <a:r>
              <a:rPr sz="1800" b="1" spc="-4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070C0"/>
                </a:solidFill>
                <a:latin typeface="Arial"/>
                <a:cs typeface="Arial"/>
              </a:rPr>
              <a:t>»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12" name="object 9">
            <a:extLst>
              <a:ext uri="{FF2B5EF4-FFF2-40B4-BE49-F238E27FC236}">
                <a16:creationId xmlns:a16="http://schemas.microsoft.com/office/drawing/2014/main" id="{C13C4F2E-663A-5AB3-B3CD-B31FABEB830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91813" y="1469457"/>
            <a:ext cx="740767" cy="72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021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1A5FBFA-7F94-4572-47EE-34D5488F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Les</a:t>
            </a:r>
            <a:r>
              <a:rPr lang="fr-FR" spc="-45"/>
              <a:t> </a:t>
            </a:r>
            <a:r>
              <a:rPr lang="fr-FR"/>
              <a:t>exigences</a:t>
            </a:r>
            <a:r>
              <a:rPr lang="fr-FR" spc="-45"/>
              <a:t> </a:t>
            </a:r>
            <a:r>
              <a:rPr lang="fr-FR"/>
              <a:t>générales</a:t>
            </a:r>
            <a:r>
              <a:rPr lang="fr-FR" spc="-45"/>
              <a:t> </a:t>
            </a:r>
            <a:r>
              <a:rPr lang="fr-FR"/>
              <a:t>de</a:t>
            </a:r>
            <a:r>
              <a:rPr lang="fr-FR" spc="-45"/>
              <a:t> </a:t>
            </a:r>
            <a:r>
              <a:rPr lang="fr-FR"/>
              <a:t>la</a:t>
            </a:r>
            <a:r>
              <a:rPr lang="fr-FR" spc="-45"/>
              <a:t> </a:t>
            </a:r>
            <a:r>
              <a:rPr lang="fr-FR"/>
              <a:t>norme</a:t>
            </a:r>
            <a:r>
              <a:rPr lang="fr-FR" spc="-45"/>
              <a:t> </a:t>
            </a:r>
            <a:r>
              <a:rPr lang="fr-FR"/>
              <a:t>ISO</a:t>
            </a:r>
            <a:r>
              <a:rPr lang="fr-FR" spc="-50"/>
              <a:t> </a:t>
            </a:r>
            <a:r>
              <a:rPr lang="fr-FR" spc="-20"/>
              <a:t>9001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F54E1D-9684-606C-D28C-07B68260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944" y="5156198"/>
            <a:ext cx="1533739" cy="1524213"/>
          </a:xfrm>
          <a:prstGeom prst="rect">
            <a:avLst/>
          </a:prstGeom>
        </p:spPr>
      </p:pic>
      <p:pic>
        <p:nvPicPr>
          <p:cNvPr id="2" name="object 9">
            <a:extLst>
              <a:ext uri="{FF2B5EF4-FFF2-40B4-BE49-F238E27FC236}">
                <a16:creationId xmlns:a16="http://schemas.microsoft.com/office/drawing/2014/main" id="{1A9C215E-C8C0-D8E0-AB01-F36154848CA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497" y="1415058"/>
            <a:ext cx="740767" cy="729193"/>
          </a:xfrm>
          <a:prstGeom prst="rect">
            <a:avLst/>
          </a:prstGeom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id="{D528C4F0-D4C5-6446-1117-73399A4431B2}"/>
              </a:ext>
            </a:extLst>
          </p:cNvPr>
          <p:cNvSpPr txBox="1"/>
          <p:nvPr/>
        </p:nvSpPr>
        <p:spPr>
          <a:xfrm>
            <a:off x="1100821" y="1415058"/>
            <a:ext cx="7077709" cy="149415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PLAN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281305">
              <a:lnSpc>
                <a:spcPts val="2130"/>
              </a:lnSpc>
              <a:spcBef>
                <a:spcPts val="745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Définition</a:t>
            </a:r>
            <a:r>
              <a:rPr sz="1800" b="1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du</a:t>
            </a:r>
            <a:r>
              <a:rPr sz="1800" b="1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périmètre</a:t>
            </a:r>
            <a:r>
              <a:rPr sz="1800" b="1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d’application</a:t>
            </a:r>
            <a:r>
              <a:rPr sz="1800" b="1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et</a:t>
            </a:r>
            <a:r>
              <a:rPr sz="1800" b="1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des</a:t>
            </a:r>
            <a:r>
              <a:rPr sz="1800" b="1" spc="-4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produits</a:t>
            </a:r>
            <a:r>
              <a:rPr sz="1800" b="1" spc="-4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/</a:t>
            </a:r>
            <a:r>
              <a:rPr sz="1800" b="1" spc="-5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services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023619" indent="-285115">
              <a:lnSpc>
                <a:spcPts val="2130"/>
              </a:lnSpc>
              <a:buFont typeface="Meiryo UI"/>
              <a:buChar char="►"/>
              <a:tabLst>
                <a:tab pos="1023619" algn="l"/>
              </a:tabLst>
            </a:pP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Raison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sociale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et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sites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concernés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023619" indent="-285115">
              <a:lnSpc>
                <a:spcPts val="2130"/>
              </a:lnSpc>
              <a:spcBef>
                <a:spcPts val="40"/>
              </a:spcBef>
              <a:buFont typeface="Meiryo UI"/>
              <a:buChar char="►"/>
              <a:tabLst>
                <a:tab pos="1023619" algn="l"/>
              </a:tabLst>
            </a:pP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Les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produits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et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les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services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023619" indent="-285115">
              <a:lnSpc>
                <a:spcPts val="2130"/>
              </a:lnSpc>
              <a:buFont typeface="Meiryo UI"/>
              <a:buChar char="►"/>
              <a:tabLst>
                <a:tab pos="1023619" algn="l"/>
              </a:tabLst>
            </a:pP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Les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exclusions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qui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doivent</a:t>
            </a:r>
            <a:r>
              <a:rPr sz="1800" spc="-2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être</a:t>
            </a:r>
            <a:r>
              <a:rPr sz="1800" spc="-1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justifiées</a:t>
            </a:r>
            <a:endParaRPr sz="18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3BA16BB6-41DF-9416-C9F5-5AC74CB02615}"/>
              </a:ext>
            </a:extLst>
          </p:cNvPr>
          <p:cNvSpPr txBox="1"/>
          <p:nvPr/>
        </p:nvSpPr>
        <p:spPr>
          <a:xfrm>
            <a:off x="1388675" y="3141378"/>
            <a:ext cx="47771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Définition</a:t>
            </a:r>
            <a:r>
              <a:rPr sz="1800" b="1" spc="-6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de</a:t>
            </a:r>
            <a:r>
              <a:rPr sz="1800" b="1" spc="-4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la</a:t>
            </a:r>
            <a:r>
              <a:rPr sz="1800" b="1" spc="-4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cartographie</a:t>
            </a:r>
            <a:r>
              <a:rPr sz="1800" b="1" spc="-4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70C0"/>
                </a:solidFill>
                <a:latin typeface="Arial"/>
                <a:cs typeface="Arial"/>
              </a:rPr>
              <a:t>des</a:t>
            </a:r>
            <a:r>
              <a:rPr sz="1800" b="1" spc="-4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70C0"/>
                </a:solidFill>
                <a:latin typeface="Arial"/>
                <a:cs typeface="Arial"/>
              </a:rPr>
              <a:t>processus</a:t>
            </a:r>
            <a:endParaRPr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AB6D192D-0B6D-C14E-BB02-D51EBB166BA3}"/>
              </a:ext>
            </a:extLst>
          </p:cNvPr>
          <p:cNvSpPr txBox="1"/>
          <p:nvPr/>
        </p:nvSpPr>
        <p:spPr>
          <a:xfrm>
            <a:off x="6573250" y="2997361"/>
            <a:ext cx="3210560" cy="5105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b="1" dirty="0">
                <a:solidFill>
                  <a:srgbClr val="0070C0"/>
                </a:solidFill>
                <a:latin typeface="Arial"/>
                <a:cs typeface="Arial"/>
              </a:rPr>
              <a:t>« </a:t>
            </a:r>
            <a:r>
              <a:rPr sz="1600" b="1" spc="-10" dirty="0">
                <a:solidFill>
                  <a:srgbClr val="0070C0"/>
                </a:solidFill>
                <a:latin typeface="Arial"/>
                <a:cs typeface="Arial"/>
              </a:rPr>
              <a:t>Connaissez-</a:t>
            </a:r>
            <a:r>
              <a:rPr sz="1600" b="1" dirty="0">
                <a:solidFill>
                  <a:srgbClr val="0070C0"/>
                </a:solidFill>
                <a:latin typeface="Arial"/>
                <a:cs typeface="Arial"/>
              </a:rPr>
              <a:t>vous</a:t>
            </a:r>
            <a:r>
              <a:rPr sz="1600" b="1" spc="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70C0"/>
                </a:solidFill>
                <a:latin typeface="Arial"/>
                <a:cs typeface="Arial"/>
              </a:rPr>
              <a:t>cette </a:t>
            </a:r>
            <a:r>
              <a:rPr sz="1600" b="1" spc="-10" dirty="0">
                <a:solidFill>
                  <a:srgbClr val="0070C0"/>
                </a:solidFill>
                <a:latin typeface="Arial"/>
                <a:cs typeface="Arial"/>
              </a:rPr>
              <a:t>notion </a:t>
            </a:r>
            <a:r>
              <a:rPr sz="1600" b="1" dirty="0">
                <a:solidFill>
                  <a:srgbClr val="0070C0"/>
                </a:solidFill>
                <a:latin typeface="Arial"/>
                <a:cs typeface="Arial"/>
              </a:rPr>
              <a:t>de</a:t>
            </a:r>
            <a:r>
              <a:rPr sz="1600" b="1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70C0"/>
                </a:solidFill>
                <a:latin typeface="Arial"/>
                <a:cs typeface="Arial"/>
              </a:rPr>
              <a:t>cartographie</a:t>
            </a:r>
            <a:r>
              <a:rPr sz="1600" b="1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70C0"/>
                </a:solidFill>
                <a:latin typeface="Arial"/>
                <a:cs typeface="Arial"/>
              </a:rPr>
              <a:t>de</a:t>
            </a:r>
            <a:r>
              <a:rPr sz="1600" b="1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70C0"/>
                </a:solidFill>
                <a:latin typeface="Arial"/>
                <a:cs typeface="Arial"/>
              </a:rPr>
              <a:t>processus?</a:t>
            </a:r>
            <a:r>
              <a:rPr sz="1600" b="1" spc="-3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0070C0"/>
                </a:solidFill>
                <a:latin typeface="Arial"/>
                <a:cs typeface="Arial"/>
              </a:rPr>
              <a:t>»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6530723D-CDB6-1BFE-DFE0-29F31BA2CE27}"/>
              </a:ext>
            </a:extLst>
          </p:cNvPr>
          <p:cNvSpPr txBox="1"/>
          <p:nvPr/>
        </p:nvSpPr>
        <p:spPr>
          <a:xfrm>
            <a:off x="7221322" y="3789448"/>
            <a:ext cx="2737485" cy="2791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176530">
              <a:lnSpc>
                <a:spcPct val="98200"/>
              </a:lnSpc>
              <a:spcBef>
                <a:spcPts val="130"/>
              </a:spcBef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Permet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une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meilleure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compréhension</a:t>
            </a:r>
            <a:r>
              <a:rPr sz="1400" spc="-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du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fonctionnement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par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le</a:t>
            </a:r>
            <a:r>
              <a:rPr sz="1400" spc="-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personnel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2700" marR="521970">
              <a:lnSpc>
                <a:spcPct val="101200"/>
              </a:lnSpc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Facilite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le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pilotage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global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de 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l'organisme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2700" marR="43815">
              <a:lnSpc>
                <a:spcPct val="101200"/>
              </a:lnSpc>
              <a:spcBef>
                <a:spcPts val="1600"/>
              </a:spcBef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Facilite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l'intégration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des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nouveaux collaborateurs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2700" marR="5080">
              <a:lnSpc>
                <a:spcPct val="98200"/>
              </a:lnSpc>
            </a:pP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Met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en</a:t>
            </a:r>
            <a:r>
              <a:rPr sz="1400" spc="-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évidence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la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finalité</a:t>
            </a:r>
            <a:r>
              <a:rPr sz="1400" spc="-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0070C0"/>
                </a:solidFill>
                <a:latin typeface="Arial"/>
                <a:cs typeface="Arial"/>
              </a:rPr>
              <a:t>des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activités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et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l'implication</a:t>
            </a:r>
            <a:r>
              <a:rPr sz="1400" spc="-1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nécessaire </a:t>
            </a:r>
            <a:r>
              <a:rPr sz="1400" dirty="0">
                <a:solidFill>
                  <a:srgbClr val="0070C0"/>
                </a:solidFill>
                <a:latin typeface="Arial"/>
                <a:cs typeface="Arial"/>
              </a:rPr>
              <a:t>de</a:t>
            </a:r>
            <a:r>
              <a:rPr sz="1400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0070C0"/>
                </a:solidFill>
                <a:latin typeface="Arial"/>
                <a:cs typeface="Arial"/>
              </a:rPr>
              <a:t>tous</a:t>
            </a:r>
            <a:endParaRPr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16" name="object 7">
            <a:extLst>
              <a:ext uri="{FF2B5EF4-FFF2-40B4-BE49-F238E27FC236}">
                <a16:creationId xmlns:a16="http://schemas.microsoft.com/office/drawing/2014/main" id="{E304493E-A8B0-3FF4-7666-EF04EB5A2CE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3659" y="3699244"/>
            <a:ext cx="5232358" cy="280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23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649d1f1-0982-4526-9feb-c8fda1d826ec">
      <UserInfo>
        <DisplayName>HOFFMANN Julia</DisplayName>
        <AccountId>12</AccountId>
        <AccountType/>
      </UserInfo>
    </SharedWithUsers>
    <lcf76f155ced4ddcb4097134ff3c332f xmlns="5ee78be3-f8ae-4cd8-ab28-2e5e3d1a5be0">
      <Terms xmlns="http://schemas.microsoft.com/office/infopath/2007/PartnerControls"/>
    </lcf76f155ced4ddcb4097134ff3c332f>
    <TaxCatchAll xmlns="6649d1f1-0982-4526-9feb-c8fda1d826e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162439AC9F334DB59B9BEFACBD11AA" ma:contentTypeVersion="15" ma:contentTypeDescription="Crée un document." ma:contentTypeScope="" ma:versionID="b82251e08ea7b5eef268107889a0afa4">
  <xsd:schema xmlns:xsd="http://www.w3.org/2001/XMLSchema" xmlns:xs="http://www.w3.org/2001/XMLSchema" xmlns:p="http://schemas.microsoft.com/office/2006/metadata/properties" xmlns:ns2="5ee78be3-f8ae-4cd8-ab28-2e5e3d1a5be0" xmlns:ns3="6649d1f1-0982-4526-9feb-c8fda1d826ec" targetNamespace="http://schemas.microsoft.com/office/2006/metadata/properties" ma:root="true" ma:fieldsID="11f5ddaa99fde7fd5ae164f5b4b5c277" ns2:_="" ns3:_="">
    <xsd:import namespace="5ee78be3-f8ae-4cd8-ab28-2e5e3d1a5be0"/>
    <xsd:import namespace="6649d1f1-0982-4526-9feb-c8fda1d826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e78be3-f8ae-4cd8-ab28-2e5e3d1a5b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5de499d-8327-4dfa-b5bf-706b103fc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49d1f1-0982-4526-9feb-c8fda1d826e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bda99b2-25d8-478d-9570-e7905e40d4c6}" ma:internalName="TaxCatchAll" ma:showField="CatchAllData" ma:web="6649d1f1-0982-4526-9feb-c8fda1d826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757BD9-2C3B-417F-8D29-AADBA0F967B6}">
  <ds:schemaRefs>
    <ds:schemaRef ds:uri="http://schemas.microsoft.com/office/2006/metadata/properties"/>
    <ds:schemaRef ds:uri="http://schemas.microsoft.com/office/infopath/2007/PartnerControls"/>
    <ds:schemaRef ds:uri="6649d1f1-0982-4526-9feb-c8fda1d826ec"/>
    <ds:schemaRef ds:uri="5ee78be3-f8ae-4cd8-ab28-2e5e3d1a5be0"/>
  </ds:schemaRefs>
</ds:datastoreItem>
</file>

<file path=customXml/itemProps2.xml><?xml version="1.0" encoding="utf-8"?>
<ds:datastoreItem xmlns:ds="http://schemas.openxmlformats.org/officeDocument/2006/customXml" ds:itemID="{8E67ACF8-C5D7-4BF5-B292-15C39A9F0E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e78be3-f8ae-4cd8-ab28-2e5e3d1a5be0"/>
    <ds:schemaRef ds:uri="6649d1f1-0982-4526-9feb-c8fda1d826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911DDD-6296-4BB5-8956-A82CA331AA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922</Words>
  <Application>Microsoft Macintosh PowerPoint</Application>
  <PresentationFormat>Grand écran</PresentationFormat>
  <Paragraphs>295</Paragraphs>
  <Slides>24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Meiryo UI</vt:lpstr>
      <vt:lpstr>Arial</vt:lpstr>
      <vt:lpstr>Arial Black</vt:lpstr>
      <vt:lpstr>Calibri</vt:lpstr>
      <vt:lpstr>Calibri Light</vt:lpstr>
      <vt:lpstr>Georgia</vt:lpstr>
      <vt:lpstr>Thème Office</vt:lpstr>
      <vt:lpstr>Présentation PowerPoint</vt:lpstr>
      <vt:lpstr>OBJECTIFS QSSE</vt:lpstr>
      <vt:lpstr>OBJECTIFS QSSE</vt:lpstr>
      <vt:lpstr>OBJECTIFS QSSE</vt:lpstr>
      <vt:lpstr> Vision opérationnelle des 7 principes de MQ selon l’ISO 9001 </vt:lpstr>
      <vt:lpstr>Les exigences générales de la norme ISO 9001</vt:lpstr>
      <vt:lpstr>Les exigences générales de la norme ISO 9001</vt:lpstr>
      <vt:lpstr>Contexte de l’organisme</vt:lpstr>
      <vt:lpstr>Les exigences générales de la norme ISO 9001</vt:lpstr>
      <vt:lpstr>LEADERSHIP</vt:lpstr>
      <vt:lpstr>LEADERSHIP</vt:lpstr>
      <vt:lpstr>PLANIFICATION</vt:lpstr>
      <vt:lpstr>SUPPORT</vt:lpstr>
      <vt:lpstr>SUPPORT</vt:lpstr>
      <vt:lpstr>REALISATION DES ACTIVITES OPERATIONNELLES</vt:lpstr>
      <vt:lpstr>EVALUATION DE LA PERFORMANCE</vt:lpstr>
      <vt:lpstr>AMELIORATION</vt:lpstr>
      <vt:lpstr>PARTAGE D’EXPERIENCES</vt:lpstr>
      <vt:lpstr>Présentation PowerPoint</vt:lpstr>
      <vt:lpstr>SWOT</vt:lpstr>
      <vt:lpstr>PLAN D’ACTIONS</vt:lpstr>
      <vt:lpstr>FOCUS OBJECTIFS QSSE Process &amp; Industrie</vt:lpstr>
      <vt:lpstr>Présentation PowerPoint</vt:lpstr>
      <vt:lpstr>MATURITE D’UN PROCESSUS – Management exemple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TABLEAU DE BORD P&amp;I</dc:title>
  <dc:creator>RUMEAU Christophe</dc:creator>
  <cp:lastModifiedBy>RUMEAU Christophe</cp:lastModifiedBy>
  <cp:revision>10</cp:revision>
  <dcterms:created xsi:type="dcterms:W3CDTF">2023-11-27T12:21:07Z</dcterms:created>
  <dcterms:modified xsi:type="dcterms:W3CDTF">2026-06-18T15:12:50Z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0x010100DE162439AC9F334DB59B9BEFACBD11AA</vt:lpwstr>
  </property>
  <property fmtid="{D5CDD505-2E9C-101B-9397-08002B2CF9AE}" pid="3" name="Order">
    <vt:r8>6200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