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CCFFCC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4F8DEE-D530-4F2A-8EC8-25A7002823AE}" v="23" dt="2021-03-19T09:04:18.8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21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0" Type="http://schemas.microsoft.com/office/2015/10/relationships/revisionInfo" Target="revisionInfo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B6AB-AFFA-42CB-877A-A174A096B383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D021-F69B-4722-8DB1-FFF7F88608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327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B6AB-AFFA-42CB-877A-A174A096B383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D021-F69B-4722-8DB1-FFF7F88608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4803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B6AB-AFFA-42CB-877A-A174A096B383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D021-F69B-4722-8DB1-FFF7F88608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0877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B6AB-AFFA-42CB-877A-A174A096B383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D021-F69B-4722-8DB1-FFF7F88608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5349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B6AB-AFFA-42CB-877A-A174A096B383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D021-F69B-4722-8DB1-FFF7F88608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8994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B6AB-AFFA-42CB-877A-A174A096B383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D021-F69B-4722-8DB1-FFF7F88608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4362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B6AB-AFFA-42CB-877A-A174A096B383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D021-F69B-4722-8DB1-FFF7F88608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7182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B6AB-AFFA-42CB-877A-A174A096B383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D021-F69B-4722-8DB1-FFF7F88608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63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B6AB-AFFA-42CB-877A-A174A096B383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D021-F69B-4722-8DB1-FFF7F88608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813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B6AB-AFFA-42CB-877A-A174A096B383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D021-F69B-4722-8DB1-FFF7F88608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510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AB6AB-AFFA-42CB-877A-A174A096B383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51D021-F69B-4722-8DB1-FFF7F88608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1733762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AB6AB-AFFA-42CB-877A-A174A096B383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51D021-F69B-4722-8DB1-FFF7F88608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5992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ableau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3574080"/>
              </p:ext>
            </p:extLst>
          </p:nvPr>
        </p:nvGraphicFramePr>
        <p:xfrm>
          <a:off x="9605419" y="1400967"/>
          <a:ext cx="704037" cy="4024738"/>
        </p:xfrm>
        <a:graphic>
          <a:graphicData uri="http://schemas.openxmlformats.org/drawingml/2006/table">
            <a:tbl>
              <a:tblPr firstRow="1" bandRow="1"/>
              <a:tblGrid>
                <a:gridCol w="704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247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34294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CLIENTS ET PARTIES INTERESSEES</a:t>
                      </a:r>
                    </a:p>
                    <a:p>
                      <a:pPr algn="ctr"/>
                      <a:r>
                        <a:rPr lang="fr-FR" sz="1400" b="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Satisfaction</a:t>
                      </a:r>
                    </a:p>
                  </a:txBody>
                  <a:tcPr vert="vert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7" name="Flèche vers le bas 56"/>
          <p:cNvSpPr/>
          <p:nvPr/>
        </p:nvSpPr>
        <p:spPr>
          <a:xfrm rot="10800000">
            <a:off x="9790923" y="5004237"/>
            <a:ext cx="313320" cy="626758"/>
          </a:xfrm>
          <a:prstGeom prst="downArrow">
            <a:avLst/>
          </a:prstGeom>
          <a:solidFill>
            <a:srgbClr val="9BBB59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3429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Flèche droite 41"/>
          <p:cNvSpPr/>
          <p:nvPr/>
        </p:nvSpPr>
        <p:spPr>
          <a:xfrm>
            <a:off x="1664244" y="2229074"/>
            <a:ext cx="7951308" cy="2766539"/>
          </a:xfrm>
          <a:prstGeom prst="rightArrow">
            <a:avLst>
              <a:gd name="adj1" fmla="val 50000"/>
              <a:gd name="adj2" fmla="val 31769"/>
            </a:avLst>
          </a:prstGeom>
          <a:solidFill>
            <a:schemeClr val="accent1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3429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0055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2" name="Tableau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626229"/>
              </p:ext>
            </p:extLst>
          </p:nvPr>
        </p:nvGraphicFramePr>
        <p:xfrm>
          <a:off x="946561" y="1397818"/>
          <a:ext cx="684254" cy="4022096"/>
        </p:xfrm>
        <a:graphic>
          <a:graphicData uri="http://schemas.openxmlformats.org/drawingml/2006/table">
            <a:tbl>
              <a:tblPr firstRow="1" bandRow="1"/>
              <a:tblGrid>
                <a:gridCol w="684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220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FR" sz="1400" b="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CLIENTS ET PARTIES INTERESSEES</a:t>
                      </a:r>
                    </a:p>
                    <a:p>
                      <a:pPr algn="ctr"/>
                      <a:r>
                        <a:rPr lang="fr-FR" sz="1400" b="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Exigences</a:t>
                      </a:r>
                    </a:p>
                  </a:txBody>
                  <a:tcPr vert="vert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3" name="Flèche vers le bas 32"/>
          <p:cNvSpPr/>
          <p:nvPr/>
        </p:nvSpPr>
        <p:spPr>
          <a:xfrm rot="10800000">
            <a:off x="1037645" y="5109088"/>
            <a:ext cx="313320" cy="626758"/>
          </a:xfrm>
          <a:prstGeom prst="downArrow">
            <a:avLst/>
          </a:prstGeom>
          <a:solidFill>
            <a:srgbClr val="9BBB59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3429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35" name="Tableau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536896"/>
              </p:ext>
            </p:extLst>
          </p:nvPr>
        </p:nvGraphicFramePr>
        <p:xfrm>
          <a:off x="1626663" y="1395331"/>
          <a:ext cx="7988888" cy="391749"/>
        </p:xfrm>
        <a:graphic>
          <a:graphicData uri="http://schemas.openxmlformats.org/drawingml/2006/table">
            <a:tbl>
              <a:tblPr firstRow="1" bandRow="1"/>
              <a:tblGrid>
                <a:gridCol w="7988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7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FR" sz="1400" b="0" baseline="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GOUVERNANCE</a:t>
                      </a:r>
                      <a:endParaRPr lang="fr-FR" sz="1400" b="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3" name="Organigramme : Processus 42"/>
          <p:cNvSpPr/>
          <p:nvPr/>
        </p:nvSpPr>
        <p:spPr>
          <a:xfrm>
            <a:off x="3012000" y="3022889"/>
            <a:ext cx="5837960" cy="1131321"/>
          </a:xfrm>
          <a:prstGeom prst="flowChartProcess">
            <a:avLst/>
          </a:prstGeom>
          <a:solidFill>
            <a:srgbClr val="009999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3429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0" cap="none" spc="0" normalizeH="0" baseline="0" noProof="0" dirty="0">
              <a:ln>
                <a:noFill/>
              </a:ln>
              <a:solidFill>
                <a:srgbClr val="0055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3429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1" i="0" u="none" strike="noStrike" kern="0" cap="none" spc="0" normalizeH="0" baseline="0" noProof="0" dirty="0">
              <a:ln>
                <a:noFill/>
              </a:ln>
              <a:solidFill>
                <a:srgbClr val="0055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Ellipse 45"/>
          <p:cNvSpPr/>
          <p:nvPr/>
        </p:nvSpPr>
        <p:spPr>
          <a:xfrm>
            <a:off x="6611575" y="5945812"/>
            <a:ext cx="1134339" cy="549863"/>
          </a:xfrm>
          <a:prstGeom prst="ellipse">
            <a:avLst/>
          </a:prstGeom>
          <a:solidFill>
            <a:srgbClr val="FFFFFF">
              <a:lumMod val="8500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3429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00" b="0" i="0" u="none" strike="noStrike" kern="0" cap="none" spc="0" normalizeH="0" baseline="0" noProof="0" dirty="0">
                <a:ln>
                  <a:noFill/>
                </a:ln>
                <a:solidFill>
                  <a:srgbClr val="0055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ASSISTANCE JURIDIQUE</a:t>
            </a:r>
          </a:p>
        </p:txBody>
      </p:sp>
      <p:sp>
        <p:nvSpPr>
          <p:cNvPr id="50" name="Organigramme : Processus 49"/>
          <p:cNvSpPr/>
          <p:nvPr/>
        </p:nvSpPr>
        <p:spPr>
          <a:xfrm>
            <a:off x="3114205" y="3745198"/>
            <a:ext cx="1339928" cy="344277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91440" tIns="45720" rIns="91440" bIns="45720" rtlCol="0" anchor="ctr"/>
          <a:lstStyle/>
          <a:p>
            <a:pPr algn="ctr" defTabSz="342946"/>
            <a:r>
              <a:rPr lang="fr-FR" sz="1050" b="1" kern="0" dirty="0">
                <a:solidFill>
                  <a:srgbClr val="009999"/>
                </a:solidFill>
                <a:latin typeface="Calibri"/>
              </a:rPr>
              <a:t>BUREAU D'ETUDE EXECUTION</a:t>
            </a:r>
          </a:p>
        </p:txBody>
      </p:sp>
      <p:sp>
        <p:nvSpPr>
          <p:cNvPr id="51" name="Organigramme : Processus 50"/>
          <p:cNvSpPr/>
          <p:nvPr/>
        </p:nvSpPr>
        <p:spPr>
          <a:xfrm>
            <a:off x="4491901" y="3737176"/>
            <a:ext cx="1498496" cy="352298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342946"/>
            <a:r>
              <a:rPr lang="fr-FR" sz="1050" b="1" kern="0" dirty="0">
                <a:solidFill>
                  <a:srgbClr val="009999"/>
                </a:solidFill>
                <a:latin typeface="Calibri"/>
              </a:rPr>
              <a:t>APPROVISIONNEMENT</a:t>
            </a:r>
          </a:p>
        </p:txBody>
      </p:sp>
      <p:sp>
        <p:nvSpPr>
          <p:cNvPr id="52" name="Organigramme : Processus 51"/>
          <p:cNvSpPr/>
          <p:nvPr/>
        </p:nvSpPr>
        <p:spPr>
          <a:xfrm>
            <a:off x="6031847" y="3749445"/>
            <a:ext cx="1473191" cy="344277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342946"/>
            <a:r>
              <a:rPr lang="fr-FR" sz="1050" b="1" kern="0" dirty="0">
                <a:solidFill>
                  <a:srgbClr val="009999"/>
                </a:solidFill>
                <a:latin typeface="Calibri"/>
              </a:rPr>
              <a:t>FACTURATION</a:t>
            </a:r>
          </a:p>
        </p:txBody>
      </p:sp>
      <p:cxnSp>
        <p:nvCxnSpPr>
          <p:cNvPr id="54" name="Connecteur droit avec flèche 53"/>
          <p:cNvCxnSpPr/>
          <p:nvPr/>
        </p:nvCxnSpPr>
        <p:spPr>
          <a:xfrm flipH="1" flipV="1">
            <a:off x="7315200" y="2165443"/>
            <a:ext cx="6676" cy="876187"/>
          </a:xfrm>
          <a:prstGeom prst="straightConnector1">
            <a:avLst/>
          </a:prstGeom>
          <a:noFill/>
          <a:ln w="34925" cap="flat" cmpd="sng" algn="ctr">
            <a:solidFill>
              <a:srgbClr val="FFFFFF">
                <a:lumMod val="65000"/>
              </a:srgbClr>
            </a:solidFill>
            <a:prstDash val="sysDash"/>
            <a:round/>
            <a:headEnd type="triangle"/>
            <a:tailEnd type="triangle"/>
          </a:ln>
          <a:effectLst/>
        </p:spPr>
      </p:cxnSp>
      <p:sp>
        <p:nvSpPr>
          <p:cNvPr id="55" name="Ellipse 54"/>
          <p:cNvSpPr/>
          <p:nvPr/>
        </p:nvSpPr>
        <p:spPr>
          <a:xfrm>
            <a:off x="5146703" y="762768"/>
            <a:ext cx="1080773" cy="512744"/>
          </a:xfrm>
          <a:prstGeom prst="ellipse">
            <a:avLst/>
          </a:prstGeom>
          <a:solidFill>
            <a:srgbClr val="FFFFFF">
              <a:lumMod val="8500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3429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700" kern="0" dirty="0">
                <a:solidFill>
                  <a:srgbClr val="0055A0"/>
                </a:solidFill>
                <a:latin typeface="Calibri"/>
              </a:rPr>
              <a:t>SERVICE </a:t>
            </a:r>
            <a:r>
              <a:rPr kumimoji="0" lang="fr-FR" sz="700" b="0" i="0" u="none" strike="noStrike" kern="0" cap="none" spc="0" normalizeH="0" baseline="0" noProof="0" dirty="0">
                <a:ln>
                  <a:noFill/>
                </a:ln>
                <a:solidFill>
                  <a:srgbClr val="0055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INFORMATIQUE</a:t>
            </a:r>
          </a:p>
        </p:txBody>
      </p:sp>
      <p:cxnSp>
        <p:nvCxnSpPr>
          <p:cNvPr id="56" name="Connecteur droit avec flèche 55"/>
          <p:cNvCxnSpPr/>
          <p:nvPr/>
        </p:nvCxnSpPr>
        <p:spPr>
          <a:xfrm flipV="1">
            <a:off x="5992175" y="2184228"/>
            <a:ext cx="0" cy="836213"/>
          </a:xfrm>
          <a:prstGeom prst="straightConnector1">
            <a:avLst/>
          </a:prstGeom>
          <a:noFill/>
          <a:ln w="34925" cap="flat" cmpd="sng" algn="ctr">
            <a:solidFill>
              <a:srgbClr val="FFFFFF">
                <a:lumMod val="65000"/>
              </a:srgbClr>
            </a:solidFill>
            <a:prstDash val="sysDash"/>
            <a:round/>
            <a:headEnd type="triangle"/>
            <a:tailEnd type="triangle"/>
          </a:ln>
          <a:effectLst/>
        </p:spPr>
      </p:cxnSp>
      <p:graphicFrame>
        <p:nvGraphicFramePr>
          <p:cNvPr id="61" name="Tableau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713144"/>
              </p:ext>
            </p:extLst>
          </p:nvPr>
        </p:nvGraphicFramePr>
        <p:xfrm>
          <a:off x="175259" y="152399"/>
          <a:ext cx="11847407" cy="506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03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61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CARTOGRAPHIE</a:t>
                      </a:r>
                      <a:r>
                        <a:rPr lang="fr-FR" sz="2400" baseline="0" dirty="0"/>
                        <a:t> DES PROCESSUS</a:t>
                      </a:r>
                      <a:endParaRPr lang="fr-FR" sz="2400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4" name="Tableau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447470"/>
              </p:ext>
            </p:extLst>
          </p:nvPr>
        </p:nvGraphicFramePr>
        <p:xfrm>
          <a:off x="1626663" y="1782476"/>
          <a:ext cx="2566520" cy="382967"/>
        </p:xfrm>
        <a:graphic>
          <a:graphicData uri="http://schemas.openxmlformats.org/drawingml/2006/table">
            <a:tbl>
              <a:tblPr firstRow="1" bandRow="1"/>
              <a:tblGrid>
                <a:gridCol w="2566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29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FR" sz="1400" b="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Techniques - outillages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6" name="Tableau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460702"/>
              </p:ext>
            </p:extLst>
          </p:nvPr>
        </p:nvGraphicFramePr>
        <p:xfrm>
          <a:off x="4343155" y="1786654"/>
          <a:ext cx="2567079" cy="397701"/>
        </p:xfrm>
        <a:graphic>
          <a:graphicData uri="http://schemas.openxmlformats.org/drawingml/2006/table">
            <a:tbl>
              <a:tblPr firstRow="1" bandRow="1"/>
              <a:tblGrid>
                <a:gridCol w="2567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77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FR" sz="1400" b="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ACHATS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7" name="Tableau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726631"/>
              </p:ext>
            </p:extLst>
          </p:nvPr>
        </p:nvGraphicFramePr>
        <p:xfrm>
          <a:off x="7052098" y="1785706"/>
          <a:ext cx="2553321" cy="411455"/>
        </p:xfrm>
        <a:graphic>
          <a:graphicData uri="http://schemas.openxmlformats.org/drawingml/2006/table">
            <a:tbl>
              <a:tblPr firstRow="1" bandRow="1"/>
              <a:tblGrid>
                <a:gridCol w="25533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145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FR" sz="1400" b="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ADMINISTRATIF</a:t>
                      </a:r>
                      <a:r>
                        <a:rPr lang="fr-FR" sz="1400" b="0" baseline="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 ET FINANCIER</a:t>
                      </a:r>
                      <a:endParaRPr lang="fr-FR" sz="1400" b="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4" name="Organigramme : Processus 73"/>
          <p:cNvSpPr/>
          <p:nvPr/>
        </p:nvSpPr>
        <p:spPr>
          <a:xfrm>
            <a:off x="3082122" y="3037284"/>
            <a:ext cx="5678073" cy="360319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3429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1" i="0" u="none" strike="noStrike" kern="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PLANIFICATION</a:t>
            </a:r>
            <a:r>
              <a:rPr kumimoji="0" lang="fr-FR" sz="1050" b="1" i="0" u="none" strike="noStrike" kern="0" cap="none" spc="0" normalizeH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/</a:t>
            </a:r>
            <a:r>
              <a:rPr kumimoji="0" lang="fr-FR" sz="1050" b="1" i="0" u="none" strike="noStrike" kern="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REALISATION/RECEPTION</a:t>
            </a:r>
          </a:p>
        </p:txBody>
      </p:sp>
      <p:sp>
        <p:nvSpPr>
          <p:cNvPr id="80" name="Double flèche verticale 79"/>
          <p:cNvSpPr/>
          <p:nvPr/>
        </p:nvSpPr>
        <p:spPr>
          <a:xfrm>
            <a:off x="3648769" y="3429606"/>
            <a:ext cx="176442" cy="285267"/>
          </a:xfrm>
          <a:prstGeom prst="upDownArrow">
            <a:avLst/>
          </a:prstGeom>
          <a:solidFill>
            <a:srgbClr val="CCFFCC"/>
          </a:solidFill>
          <a:ln w="9525" cap="flat" cmpd="sng" algn="ctr">
            <a:solidFill>
              <a:srgbClr val="0099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342946"/>
            <a:endParaRPr lang="fr-FR" sz="120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1" name="Double flèche verticale 80"/>
          <p:cNvSpPr/>
          <p:nvPr/>
        </p:nvSpPr>
        <p:spPr>
          <a:xfrm>
            <a:off x="5219817" y="3425773"/>
            <a:ext cx="176442" cy="285267"/>
          </a:xfrm>
          <a:prstGeom prst="upDownArrow">
            <a:avLst/>
          </a:prstGeom>
          <a:solidFill>
            <a:srgbClr val="CCFFCC"/>
          </a:solidFill>
          <a:ln w="9525" cap="flat" cmpd="sng" algn="ctr">
            <a:solidFill>
              <a:srgbClr val="0099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342946"/>
            <a:endParaRPr lang="fr-FR" sz="120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2" name="Double flèche verticale 81"/>
          <p:cNvSpPr/>
          <p:nvPr/>
        </p:nvSpPr>
        <p:spPr>
          <a:xfrm>
            <a:off x="8093778" y="3451366"/>
            <a:ext cx="176442" cy="285267"/>
          </a:xfrm>
          <a:prstGeom prst="upDownArrow">
            <a:avLst/>
          </a:prstGeom>
          <a:solidFill>
            <a:srgbClr val="CCFFCC"/>
          </a:solidFill>
          <a:ln w="9525" cap="flat" cmpd="sng" algn="ctr">
            <a:solidFill>
              <a:srgbClr val="0099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342946"/>
            <a:endParaRPr lang="fr-FR" sz="120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87" name="Ellipse 86"/>
          <p:cNvSpPr/>
          <p:nvPr/>
        </p:nvSpPr>
        <p:spPr>
          <a:xfrm>
            <a:off x="116932" y="6094745"/>
            <a:ext cx="450336" cy="219131"/>
          </a:xfrm>
          <a:prstGeom prst="ellipse">
            <a:avLst/>
          </a:prstGeom>
          <a:solidFill>
            <a:srgbClr val="FFFFFF">
              <a:lumMod val="8500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3429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700" b="0" i="0" u="none" strike="noStrike" kern="0" cap="none" spc="0" normalizeH="0" baseline="0" noProof="0" dirty="0">
              <a:ln>
                <a:noFill/>
              </a:ln>
              <a:solidFill>
                <a:srgbClr val="0055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8" name="Connecteur droit avec flèche 57"/>
          <p:cNvCxnSpPr>
            <a:endCxn id="46" idx="0"/>
          </p:cNvCxnSpPr>
          <p:nvPr/>
        </p:nvCxnSpPr>
        <p:spPr>
          <a:xfrm>
            <a:off x="7178744" y="5382056"/>
            <a:ext cx="1" cy="563756"/>
          </a:xfrm>
          <a:prstGeom prst="straightConnector1">
            <a:avLst/>
          </a:prstGeom>
          <a:noFill/>
          <a:ln w="12700" cap="flat" cmpd="sng" algn="ctr">
            <a:solidFill>
              <a:srgbClr val="FFFFFF">
                <a:lumMod val="50000"/>
              </a:srgbClr>
            </a:solidFill>
            <a:prstDash val="sysDash"/>
            <a:headEnd type="none"/>
            <a:tailEnd type="none"/>
          </a:ln>
          <a:effectLst/>
        </p:spPr>
      </p:cxnSp>
      <p:sp>
        <p:nvSpPr>
          <p:cNvPr id="95" name="ZoneTexte 94"/>
          <p:cNvSpPr txBox="1"/>
          <p:nvPr/>
        </p:nvSpPr>
        <p:spPr>
          <a:xfrm>
            <a:off x="567268" y="6094745"/>
            <a:ext cx="14589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Interface AGAPE</a:t>
            </a:r>
          </a:p>
        </p:txBody>
      </p:sp>
      <p:cxnSp>
        <p:nvCxnSpPr>
          <p:cNvPr id="97" name="Connecteur droit avec flèche 96"/>
          <p:cNvCxnSpPr/>
          <p:nvPr/>
        </p:nvCxnSpPr>
        <p:spPr>
          <a:xfrm flipH="1" flipV="1">
            <a:off x="116932" y="6477532"/>
            <a:ext cx="450336" cy="11865"/>
          </a:xfrm>
          <a:prstGeom prst="straightConnector1">
            <a:avLst/>
          </a:prstGeom>
          <a:noFill/>
          <a:ln w="34925" cap="flat" cmpd="sng" algn="ctr">
            <a:solidFill>
              <a:srgbClr val="FFFFFF">
                <a:lumMod val="65000"/>
              </a:srgbClr>
            </a:solidFill>
            <a:prstDash val="sysDash"/>
            <a:round/>
            <a:headEnd type="triangle"/>
            <a:tailEnd type="triangle"/>
          </a:ln>
          <a:effectLst/>
        </p:spPr>
      </p:cxnSp>
      <p:sp>
        <p:nvSpPr>
          <p:cNvPr id="100" name="ZoneTexte 99"/>
          <p:cNvSpPr txBox="1"/>
          <p:nvPr/>
        </p:nvSpPr>
        <p:spPr>
          <a:xfrm>
            <a:off x="557196" y="6354421"/>
            <a:ext cx="26852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Interface interne Entreprises membres</a:t>
            </a:r>
          </a:p>
        </p:txBody>
      </p:sp>
      <p:sp>
        <p:nvSpPr>
          <p:cNvPr id="102" name="Double flèche verticale 101"/>
          <p:cNvSpPr/>
          <p:nvPr/>
        </p:nvSpPr>
        <p:spPr>
          <a:xfrm>
            <a:off x="250561" y="6600643"/>
            <a:ext cx="155840" cy="215024"/>
          </a:xfrm>
          <a:prstGeom prst="upDownArrow">
            <a:avLst/>
          </a:prstGeom>
          <a:solidFill>
            <a:srgbClr val="CCFFCC"/>
          </a:solidFill>
          <a:ln w="9525" cap="flat" cmpd="sng" algn="ctr">
            <a:solidFill>
              <a:srgbClr val="0099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342946"/>
            <a:endParaRPr lang="fr-FR" sz="120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3" name="ZoneTexte 102"/>
          <p:cNvSpPr txBox="1"/>
          <p:nvPr/>
        </p:nvSpPr>
        <p:spPr>
          <a:xfrm>
            <a:off x="557195" y="6588808"/>
            <a:ext cx="27024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Interface intégrée au processus de réalisation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32957" y="5777201"/>
            <a:ext cx="796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b="1" u="sng" dirty="0"/>
              <a:t>Légende :</a:t>
            </a:r>
          </a:p>
        </p:txBody>
      </p:sp>
      <p:sp>
        <p:nvSpPr>
          <p:cNvPr id="105" name="ZoneTexte 104"/>
          <p:cNvSpPr txBox="1"/>
          <p:nvPr/>
        </p:nvSpPr>
        <p:spPr>
          <a:xfrm>
            <a:off x="10502222" y="6600642"/>
            <a:ext cx="16220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00" dirty="0"/>
              <a:t>Mise à jour le 18/06/2026</a:t>
            </a:r>
          </a:p>
        </p:txBody>
      </p:sp>
      <p:sp>
        <p:nvSpPr>
          <p:cNvPr id="48" name="Organigramme : Processus 47"/>
          <p:cNvSpPr/>
          <p:nvPr/>
        </p:nvSpPr>
        <p:spPr>
          <a:xfrm>
            <a:off x="7547803" y="3749962"/>
            <a:ext cx="1208496" cy="344277"/>
          </a:xfrm>
          <a:prstGeom prst="flowChartProcess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342946"/>
            <a:r>
              <a:rPr lang="fr-FR" sz="1050" b="1" kern="0" dirty="0">
                <a:solidFill>
                  <a:srgbClr val="009999"/>
                </a:solidFill>
                <a:latin typeface="Calibri"/>
              </a:rPr>
              <a:t>Recouvrement</a:t>
            </a:r>
          </a:p>
        </p:txBody>
      </p:sp>
      <p:cxnSp>
        <p:nvCxnSpPr>
          <p:cNvPr id="60" name="Connecteur droit avec flèche 59"/>
          <p:cNvCxnSpPr/>
          <p:nvPr/>
        </p:nvCxnSpPr>
        <p:spPr>
          <a:xfrm flipH="1" flipV="1">
            <a:off x="8212347" y="2199736"/>
            <a:ext cx="1" cy="810889"/>
          </a:xfrm>
          <a:prstGeom prst="straightConnector1">
            <a:avLst/>
          </a:prstGeom>
          <a:noFill/>
          <a:ln w="34925" cap="flat" cmpd="sng" algn="ctr">
            <a:solidFill>
              <a:srgbClr val="FFFFFF">
                <a:lumMod val="65000"/>
              </a:srgbClr>
            </a:solidFill>
            <a:prstDash val="sysDash"/>
            <a:round/>
            <a:headEnd type="triangle"/>
            <a:tailEnd type="triangle"/>
          </a:ln>
          <a:effectLst/>
        </p:spPr>
      </p:cxnSp>
      <p:cxnSp>
        <p:nvCxnSpPr>
          <p:cNvPr id="63" name="Connecteur droit avec flèche 62"/>
          <p:cNvCxnSpPr/>
          <p:nvPr/>
        </p:nvCxnSpPr>
        <p:spPr>
          <a:xfrm flipH="1" flipV="1">
            <a:off x="2936276" y="2165550"/>
            <a:ext cx="1297520" cy="902732"/>
          </a:xfrm>
          <a:prstGeom prst="straightConnector1">
            <a:avLst/>
          </a:prstGeom>
          <a:noFill/>
          <a:ln w="34925" cap="flat" cmpd="sng" algn="ctr">
            <a:solidFill>
              <a:srgbClr val="FFFFFF">
                <a:lumMod val="65000"/>
              </a:srgbClr>
            </a:solidFill>
            <a:prstDash val="sysDash"/>
            <a:round/>
            <a:headEnd type="triangle"/>
            <a:tailEnd type="triangle"/>
          </a:ln>
          <a:effectLst/>
        </p:spPr>
      </p:cxnSp>
      <p:sp>
        <p:nvSpPr>
          <p:cNvPr id="65" name="Double flèche verticale 64"/>
          <p:cNvSpPr/>
          <p:nvPr/>
        </p:nvSpPr>
        <p:spPr>
          <a:xfrm>
            <a:off x="6716950" y="3432611"/>
            <a:ext cx="176442" cy="285267"/>
          </a:xfrm>
          <a:prstGeom prst="upDownArrow">
            <a:avLst/>
          </a:prstGeom>
          <a:solidFill>
            <a:srgbClr val="CCFFCC"/>
          </a:solidFill>
          <a:ln w="9525" cap="flat" cmpd="sng" algn="ctr">
            <a:solidFill>
              <a:srgbClr val="0099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342946"/>
            <a:endParaRPr lang="fr-FR" sz="1200" kern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59" name="Ellipse 58"/>
          <p:cNvSpPr/>
          <p:nvPr/>
        </p:nvSpPr>
        <p:spPr>
          <a:xfrm>
            <a:off x="3514680" y="5943364"/>
            <a:ext cx="1134339" cy="549863"/>
          </a:xfrm>
          <a:prstGeom prst="ellipse">
            <a:avLst/>
          </a:prstGeom>
          <a:solidFill>
            <a:srgbClr val="FFFFFF">
              <a:lumMod val="85000"/>
            </a:srgbClr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3429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700" kern="0" dirty="0">
                <a:solidFill>
                  <a:srgbClr val="0055A0"/>
                </a:solidFill>
                <a:latin typeface="Calibri"/>
              </a:rPr>
              <a:t>PAIE</a:t>
            </a:r>
            <a:endParaRPr kumimoji="0" lang="fr-FR" sz="700" b="0" i="0" u="none" strike="noStrike" kern="0" cap="none" spc="0" normalizeH="0" baseline="0" noProof="0" dirty="0">
              <a:ln>
                <a:noFill/>
              </a:ln>
              <a:solidFill>
                <a:srgbClr val="0055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9" name="Connecteur droit avec flèche 68"/>
          <p:cNvCxnSpPr>
            <a:endCxn id="59" idx="0"/>
          </p:cNvCxnSpPr>
          <p:nvPr/>
        </p:nvCxnSpPr>
        <p:spPr>
          <a:xfrm flipH="1">
            <a:off x="4081850" y="5188313"/>
            <a:ext cx="244" cy="755051"/>
          </a:xfrm>
          <a:prstGeom prst="straightConnector1">
            <a:avLst/>
          </a:prstGeom>
          <a:noFill/>
          <a:ln w="12700" cap="flat" cmpd="sng" algn="ctr">
            <a:solidFill>
              <a:srgbClr val="FFFFFF">
                <a:lumMod val="50000"/>
              </a:srgbClr>
            </a:solidFill>
            <a:prstDash val="sysDash"/>
            <a:headEnd type="none"/>
            <a:tailEnd type="none"/>
          </a:ln>
          <a:effectLst/>
        </p:spPr>
      </p:cxnSp>
      <p:graphicFrame>
        <p:nvGraphicFramePr>
          <p:cNvPr id="71" name="Tableau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7177981"/>
              </p:ext>
            </p:extLst>
          </p:nvPr>
        </p:nvGraphicFramePr>
        <p:xfrm>
          <a:off x="3259231" y="5025939"/>
          <a:ext cx="4838466" cy="393975"/>
        </p:xfrm>
        <a:graphic>
          <a:graphicData uri="http://schemas.openxmlformats.org/drawingml/2006/table">
            <a:tbl>
              <a:tblPr firstRow="1" bandRow="1"/>
              <a:tblGrid>
                <a:gridCol w="48384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39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FR" sz="1400" dirty="0"/>
                        <a:t>DIRECTION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6" name="Tableau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166415"/>
              </p:ext>
            </p:extLst>
          </p:nvPr>
        </p:nvGraphicFramePr>
        <p:xfrm>
          <a:off x="2229279" y="4641121"/>
          <a:ext cx="2567019" cy="382376"/>
        </p:xfrm>
        <a:graphic>
          <a:graphicData uri="http://schemas.openxmlformats.org/drawingml/2006/table">
            <a:tbl>
              <a:tblPr firstRow="1" bandRow="1"/>
              <a:tblGrid>
                <a:gridCol w="2567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23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FR" sz="1400" b="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RESSOURCES HUMAINES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7" name="Tableau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92986"/>
              </p:ext>
            </p:extLst>
          </p:nvPr>
        </p:nvGraphicFramePr>
        <p:xfrm>
          <a:off x="6133640" y="4635343"/>
          <a:ext cx="2549671" cy="382376"/>
        </p:xfrm>
        <a:graphic>
          <a:graphicData uri="http://schemas.openxmlformats.org/drawingml/2006/table">
            <a:tbl>
              <a:tblPr firstRow="1" bandRow="1"/>
              <a:tblGrid>
                <a:gridCol w="2549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23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FR" sz="1400" b="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</a:rPr>
                        <a:t>CONTRÔLE BUDGETAIRE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9" name="Tableau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01081"/>
              </p:ext>
            </p:extLst>
          </p:nvPr>
        </p:nvGraphicFramePr>
        <p:xfrm>
          <a:off x="8114513" y="5031687"/>
          <a:ext cx="1501038" cy="388228"/>
        </p:xfrm>
        <a:graphic>
          <a:graphicData uri="http://schemas.openxmlformats.org/drawingml/2006/table">
            <a:tbl>
              <a:tblPr firstRow="1" bandRow="1"/>
              <a:tblGrid>
                <a:gridCol w="1501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82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FR" sz="1400" dirty="0"/>
                        <a:t>QSSE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4" name="Organigramme : Processus 43"/>
          <p:cNvSpPr/>
          <p:nvPr/>
        </p:nvSpPr>
        <p:spPr>
          <a:xfrm>
            <a:off x="1743420" y="3020441"/>
            <a:ext cx="1041006" cy="1108444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solidFill>
              <a:srgbClr val="FED300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3429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CHIFFRAGE </a:t>
            </a:r>
          </a:p>
          <a:p>
            <a:pPr marL="0" marR="0" lvl="0" indent="0" algn="ctr" defTabSz="3429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Flèche droite 44"/>
          <p:cNvSpPr/>
          <p:nvPr/>
        </p:nvSpPr>
        <p:spPr>
          <a:xfrm>
            <a:off x="2678785" y="3664193"/>
            <a:ext cx="328892" cy="204968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gradFill flip="none" rotWithShape="1">
              <a:gsLst>
                <a:gs pos="0">
                  <a:srgbClr val="FED300">
                    <a:lumMod val="89000"/>
                  </a:srgbClr>
                </a:gs>
                <a:gs pos="23000">
                  <a:srgbClr val="FED300">
                    <a:lumMod val="89000"/>
                  </a:srgbClr>
                </a:gs>
                <a:gs pos="69000">
                  <a:srgbClr val="FED300">
                    <a:lumMod val="75000"/>
                  </a:srgbClr>
                </a:gs>
                <a:gs pos="97000">
                  <a:srgbClr val="FED300">
                    <a:lumMod val="7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3429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3" name="Tableau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462585"/>
              </p:ext>
            </p:extLst>
          </p:nvPr>
        </p:nvGraphicFramePr>
        <p:xfrm>
          <a:off x="1628623" y="5029200"/>
          <a:ext cx="1613792" cy="390714"/>
        </p:xfrm>
        <a:graphic>
          <a:graphicData uri="http://schemas.openxmlformats.org/drawingml/2006/table">
            <a:tbl>
              <a:tblPr firstRow="1" bandRow="1"/>
              <a:tblGrid>
                <a:gridCol w="1613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07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FR" sz="1400" dirty="0"/>
                        <a:t>COMMERCE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9" name="Rectangle 48"/>
          <p:cNvSpPr/>
          <p:nvPr/>
        </p:nvSpPr>
        <p:spPr>
          <a:xfrm>
            <a:off x="1109135" y="5603545"/>
            <a:ext cx="8914388" cy="256420"/>
          </a:xfrm>
          <a:prstGeom prst="rect">
            <a:avLst/>
          </a:prstGeom>
          <a:solidFill>
            <a:srgbClr val="9BBB59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34294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NOUVEAUX BESOINS, REX</a:t>
            </a:r>
          </a:p>
        </p:txBody>
      </p:sp>
      <p:graphicFrame>
        <p:nvGraphicFramePr>
          <p:cNvPr id="68" name="Tableau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0940785"/>
              </p:ext>
            </p:extLst>
          </p:nvPr>
        </p:nvGraphicFramePr>
        <p:xfrm>
          <a:off x="11174622" y="874563"/>
          <a:ext cx="845484" cy="304800"/>
        </p:xfrm>
        <a:graphic>
          <a:graphicData uri="http://schemas.openxmlformats.org/drawingml/2006/table">
            <a:tbl>
              <a:tblPr firstRow="1" bandRow="1"/>
              <a:tblGrid>
                <a:gridCol w="845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48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FR" sz="700" dirty="0"/>
                        <a:t>PROCESSUS DE MANAGEMENT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2" name="Tableau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692078"/>
              </p:ext>
            </p:extLst>
          </p:nvPr>
        </p:nvGraphicFramePr>
        <p:xfrm>
          <a:off x="11174622" y="1249750"/>
          <a:ext cx="845484" cy="304800"/>
        </p:xfrm>
        <a:graphic>
          <a:graphicData uri="http://schemas.openxmlformats.org/drawingml/2006/table">
            <a:tbl>
              <a:tblPr firstRow="1" bandRow="1"/>
              <a:tblGrid>
                <a:gridCol w="8454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48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FR" sz="700" dirty="0"/>
                        <a:t>PROCESSUS SUPPORT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Flèche droite 4"/>
          <p:cNvSpPr/>
          <p:nvPr/>
        </p:nvSpPr>
        <p:spPr>
          <a:xfrm>
            <a:off x="11174622" y="1570646"/>
            <a:ext cx="875422" cy="612263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00" b="1" dirty="0">
                <a:solidFill>
                  <a:schemeClr val="tx1"/>
                </a:solidFill>
              </a:rPr>
              <a:t>PROCESSUS DE REALISATION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26DF810-B76B-8888-9FD3-A72B75714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18" y="778003"/>
            <a:ext cx="696548" cy="696548"/>
          </a:xfrm>
          <a:prstGeom prst="rect">
            <a:avLst/>
          </a:prstGeom>
        </p:spPr>
      </p:pic>
      <p:graphicFrame>
        <p:nvGraphicFramePr>
          <p:cNvPr id="106" name="Tableau RS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01081"/>
              </p:ext>
            </p:extLst>
          </p:nvPr>
        </p:nvGraphicFramePr>
        <p:xfrm>
          <a:off x="4840000" y="4635343"/>
          <a:ext cx="1250000" cy="382376"/>
        </p:xfrm>
        <a:graphic>
          <a:graphicData uri="http://schemas.openxmlformats.org/drawingml/2006/table">
            <a:tbl>
              <a:tblPr firstRow="1" bandRow="1"/>
              <a:tblGrid>
                <a:gridCol w="1501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8228">
                <a:tc>
                  <a:txBody>
                    <a:bodyPr anchor="ctr"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fr-FR" sz="1100" b="1" dirty="0">
                          <a:solidFill>
                            <a:srgbClr val="FFFFFF"/>
                          </a:solidFill>
                        </a:rPr>
                        <a:t>RSE</a:t>
                      </a:r>
                    </a:p>
                    <a:p>
                      <a:pPr algn="ctr"/>
                      <a:r>
                        <a:rPr lang="fr-FR" sz="800" b="0" dirty="0">
                          <a:solidFill>
                            <a:srgbClr val="E9D5FF"/>
                          </a:solidFill>
                        </a:rPr>
                        <a:t>AGAP-PROC-09-A</a:t>
                      </a:r>
                    </a:p>
                  </a:txBody>
                  <a:tcPr anchor="ctr">
                    <a:solidFill>
                      <a:srgbClr val="7C3AED"/>
                    </a:solidFill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42525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C41A45850DF4599232D4B2CAEE7CB" ma:contentTypeVersion="14" ma:contentTypeDescription="Crée un document." ma:contentTypeScope="" ma:versionID="32bec8deb9ecc41c555ae9155c491e80">
  <xsd:schema xmlns:xsd="http://www.w3.org/2001/XMLSchema" xmlns:xs="http://www.w3.org/2001/XMLSchema" xmlns:p="http://schemas.microsoft.com/office/2006/metadata/properties" xmlns:ns2="669cee18-bc53-47dc-840d-a00becaf0890" xmlns:ns3="4a9cc65e-4f80-4f3f-aeb6-75aad5acc916" xmlns:ns4="9336cd3a-1e58-4acd-9074-3d8dd8723c0a" targetNamespace="http://schemas.microsoft.com/office/2006/metadata/properties" ma:root="true" ma:fieldsID="60a983afeb00426448748ae06c4d9e9d" ns2:_="" ns3:_="" ns4:_="">
    <xsd:import namespace="669cee18-bc53-47dc-840d-a00becaf0890"/>
    <xsd:import namespace="4a9cc65e-4f80-4f3f-aeb6-75aad5acc916"/>
    <xsd:import namespace="9336cd3a-1e58-4acd-9074-3d8dd8723c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9cee18-bc53-47dc-840d-a00becaf08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55de499d-8327-4dfa-b5bf-706b103fc0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cc65e-4f80-4f3f-aeb6-75aad5acc91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36cd3a-1e58-4acd-9074-3d8dd8723c0a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4b73353f-c7d8-48c4-bc9e-b99b93a04b86}" ma:internalName="TaxCatchAll" ma:showField="CatchAllData" ma:web="4a9cc65e-4f80-4f3f-aeb6-75aad5acc9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336cd3a-1e58-4acd-9074-3d8dd8723c0a" xsi:nil="true"/>
    <lcf76f155ced4ddcb4097134ff3c332f xmlns="669cee18-bc53-47dc-840d-a00becaf0890">
      <Terms xmlns="http://schemas.microsoft.com/office/infopath/2007/PartnerControls"/>
    </lcf76f155ced4ddcb4097134ff3c332f>
    <SharedWithUsers xmlns="4a9cc65e-4f80-4f3f-aeb6-75aad5acc916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082697EF-6B3A-4433-A9DB-967092541D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9cee18-bc53-47dc-840d-a00becaf0890"/>
    <ds:schemaRef ds:uri="4a9cc65e-4f80-4f3f-aeb6-75aad5acc916"/>
    <ds:schemaRef ds:uri="9336cd3a-1e58-4acd-9074-3d8dd8723c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31018D6-6320-4A5C-B3E2-7B38BC7906E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FE4B52-7576-4F2C-9BB4-4F7670C24313}">
  <ds:schemaRefs>
    <ds:schemaRef ds:uri="http://schemas.microsoft.com/office/2006/metadata/properties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http://www.w3.org/XML/1998/namespace"/>
    <ds:schemaRef ds:uri="http://schemas.openxmlformats.org/package/2006/metadata/core-properties"/>
    <ds:schemaRef ds:uri="238ac1ad-bc06-4a49-b26a-9b63eefa63f3"/>
    <ds:schemaRef ds:uri="9336cd3a-1e58-4acd-9074-3d8dd8723c0a"/>
    <ds:schemaRef ds:uri="669cee18-bc53-47dc-840d-a00becaf0890"/>
    <ds:schemaRef ds:uri="4a9cc65e-4f80-4f3f-aeb6-75aad5acc91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76</Words>
  <Application>Microsoft Macintosh PowerPoint</Application>
  <PresentationFormat>Grand écran</PresentationFormat>
  <Paragraphs>32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AGAPE SAS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CHAVAIN Ingrid</dc:creator>
  <cp:lastModifiedBy>RUMEAU Christophe</cp:lastModifiedBy>
  <cp:revision>32</cp:revision>
  <dcterms:created xsi:type="dcterms:W3CDTF">2021-03-03T10:43:20Z</dcterms:created>
  <dcterms:modified xsi:type="dcterms:W3CDTF">2026-06-18T13:53:02Z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0x010100ECFC41A45850DF4599232D4B2CAEE7CB</vt:lpwstr>
  </property>
  <property fmtid="{D5CDD505-2E9C-101B-9397-08002B2CF9AE}" pid="3" name="Order">
    <vt:r8>219100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MediaServiceImageTags">
    <vt:lpwstr/>
  </property>
</Properties>
</file>